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embedTrueTypeFonts="1" saveSubsetFonts="1">
  <p:sldMasterIdLst>
    <p:sldMasterId id="2147483718" r:id="rId17"/>
  </p:sldMasterIdLst>
  <p:handoutMasterIdLst>
    <p:handoutMasterId r:id="rId19"/>
  </p:handoutMasterIdLst>
  <p:sldIdLst>
    <p:sldId id="256" r:id="rId21"/>
    <p:sldId id="259" r:id="rId22"/>
    <p:sldId id="278" r:id="rId23"/>
    <p:sldId id="290" r:id="rId24"/>
    <p:sldId id="287" r:id="rId25"/>
    <p:sldId id="291" r:id="rId26"/>
    <p:sldId id="292" r:id="rId27"/>
    <p:sldId id="265" r:id="rId28"/>
    <p:sldId id="293" r:id="rId29"/>
    <p:sldId id="296" r:id="rId30"/>
    <p:sldId id="365" r:id="rId31"/>
    <p:sldId id="261" r:id="rId32"/>
    <p:sldId id="263" r:id="rId33"/>
    <p:sldId id="274" r:id="rId34"/>
    <p:sldId id="275" r:id="rId35"/>
    <p:sldId id="276" r:id="rId36"/>
    <p:sldId id="267" r:id="rId37"/>
    <p:sldId id="305" r:id="rId38"/>
    <p:sldId id="346" r:id="rId39"/>
    <p:sldId id="307" r:id="rId40"/>
    <p:sldId id="309" r:id="rId41"/>
    <p:sldId id="310" r:id="rId42"/>
    <p:sldId id="311" r:id="rId43"/>
    <p:sldId id="313" r:id="rId44"/>
    <p:sldId id="312" r:id="rId45"/>
    <p:sldId id="268" r:id="rId46"/>
    <p:sldId id="315" r:id="rId47"/>
    <p:sldId id="316" r:id="rId48"/>
    <p:sldId id="317" r:id="rId49"/>
    <p:sldId id="322" r:id="rId50"/>
    <p:sldId id="319" r:id="rId51"/>
    <p:sldId id="332" r:id="rId52"/>
    <p:sldId id="333" r:id="rId53"/>
    <p:sldId id="323" r:id="rId54"/>
    <p:sldId id="356" r:id="rId55"/>
    <p:sldId id="357" r:id="rId56"/>
    <p:sldId id="358" r:id="rId57"/>
    <p:sldId id="359" r:id="rId58"/>
    <p:sldId id="360" r:id="rId59"/>
    <p:sldId id="361" r:id="rId60"/>
    <p:sldId id="362" r:id="rId61"/>
    <p:sldId id="363" r:id="rId62"/>
    <p:sldId id="364" r:id="rId63"/>
    <p:sldId id="335" r:id="rId64"/>
    <p:sldId id="270" r:id="rId65"/>
    <p:sldId id="336" r:id="rId66"/>
    <p:sldId id="262" r:id="rId67"/>
  </p:sldIdLst>
  <p:sldSz cx="12192000" cy="6858000"/>
  <p:notesSz cx="6858000" cy="9144000"/>
  <p:embeddedFontLst>
    <p:embeddedFont>
      <p:font typeface="Cambria Math" panose="02040503050406030204" pitchFamily="18" charset="0"/>
      <p:regular r:id="rId3"/>
    </p:embeddedFont>
    <p:embeddedFont>
      <p:font typeface="맑은 고딕" panose="020B0503020000020004" pitchFamily="50" charset="-127"/>
      <p:regular r:id="rId1"/>
      <p:bold r:id="rId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262626"/>
  </p:clrMru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3271" autoAdjust="0"/>
    <p:restoredTop sz="94660"/>
  </p:normalViewPr>
  <p:slideViewPr>
    <p:cSldViewPr snapToGrid="0" snapToObjects="1">
      <p:cViewPr varScale="1">
        <p:scale>
          <a:sx n="89" d="100"/>
          <a:sy n="89" d="100"/>
        </p:scale>
        <p:origin x="5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92"/>
    </p:cViewPr>
  </p:sorterViewPr>
  <p:notesViewPr>
    <p:cSldViewPr snapToGrid="0" snapToObjects="1">
      <p:cViewPr varScale="1">
        <p:scale>
          <a:sx n="87" d="100"/>
          <a:sy n="87" d="100"/>
        </p:scale>
        <p:origin x="3840" y="78"/>
      </p:cViewPr>
      <p:guideLst/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2.fntdata"></Relationship><Relationship Id="rId2" Type="http://schemas.openxmlformats.org/officeDocument/2006/relationships/tableStyles" Target="tableStyles.xml"></Relationship><Relationship Id="rId3" Type="http://schemas.openxmlformats.org/officeDocument/2006/relationships/font" Target="fonts/font1.fntdata"></Relationship><Relationship Id="rId4" Type="http://schemas.microsoft.com/office/2015/10/relationships/revisionInfo" Target="revisionInfo.xml"></Relationship><Relationship Id="rId5" Type="http://schemas.openxmlformats.org/officeDocument/2006/relationships/font" Target="fonts/font3.fntdata"></Relationship><Relationship Id="rId17" Type="http://schemas.openxmlformats.org/officeDocument/2006/relationships/slideMaster" Target="slideMasters/slideMaster1.xml"></Relationship><Relationship Id="rId18" Type="http://schemas.openxmlformats.org/officeDocument/2006/relationships/theme" Target="theme/theme1.xml"></Relationship><Relationship Id="rId19" Type="http://schemas.openxmlformats.org/officeDocument/2006/relationships/handoutMaster" Target="handoutMasters/handoutMaster1.xml"></Relationship><Relationship Id="rId21" Type="http://schemas.openxmlformats.org/officeDocument/2006/relationships/slide" Target="slides/slide1.xml"></Relationship><Relationship Id="rId22" Type="http://schemas.openxmlformats.org/officeDocument/2006/relationships/slide" Target="slides/slide2.xml"></Relationship><Relationship Id="rId23" Type="http://schemas.openxmlformats.org/officeDocument/2006/relationships/slide" Target="slides/slide3.xml"></Relationship><Relationship Id="rId24" Type="http://schemas.openxmlformats.org/officeDocument/2006/relationships/slide" Target="slides/slide4.xml"></Relationship><Relationship Id="rId25" Type="http://schemas.openxmlformats.org/officeDocument/2006/relationships/slide" Target="slides/slide5.xml"></Relationship><Relationship Id="rId26" Type="http://schemas.openxmlformats.org/officeDocument/2006/relationships/slide" Target="slides/slide6.xml"></Relationship><Relationship Id="rId27" Type="http://schemas.openxmlformats.org/officeDocument/2006/relationships/slide" Target="slides/slide7.xml"></Relationship><Relationship Id="rId28" Type="http://schemas.openxmlformats.org/officeDocument/2006/relationships/slide" Target="slides/slide8.xml"></Relationship><Relationship Id="rId29" Type="http://schemas.openxmlformats.org/officeDocument/2006/relationships/slide" Target="slides/slide9.xml"></Relationship><Relationship Id="rId30" Type="http://schemas.openxmlformats.org/officeDocument/2006/relationships/slide" Target="slides/slide10.xml"></Relationship><Relationship Id="rId31" Type="http://schemas.openxmlformats.org/officeDocument/2006/relationships/slide" Target="slides/slide11.xml"></Relationship><Relationship Id="rId32" Type="http://schemas.openxmlformats.org/officeDocument/2006/relationships/slide" Target="slides/slide12.xml"></Relationship><Relationship Id="rId33" Type="http://schemas.openxmlformats.org/officeDocument/2006/relationships/slide" Target="slides/slide13.xml"></Relationship><Relationship Id="rId34" Type="http://schemas.openxmlformats.org/officeDocument/2006/relationships/slide" Target="slides/slide14.xml"></Relationship><Relationship Id="rId35" Type="http://schemas.openxmlformats.org/officeDocument/2006/relationships/slide" Target="slides/slide15.xml"></Relationship><Relationship Id="rId36" Type="http://schemas.openxmlformats.org/officeDocument/2006/relationships/slide" Target="slides/slide16.xml"></Relationship><Relationship Id="rId37" Type="http://schemas.openxmlformats.org/officeDocument/2006/relationships/slide" Target="slides/slide17.xml"></Relationship><Relationship Id="rId38" Type="http://schemas.openxmlformats.org/officeDocument/2006/relationships/slide" Target="slides/slide18.xml"></Relationship><Relationship Id="rId39" Type="http://schemas.openxmlformats.org/officeDocument/2006/relationships/slide" Target="slides/slide19.xml"></Relationship><Relationship Id="rId40" Type="http://schemas.openxmlformats.org/officeDocument/2006/relationships/slide" Target="slides/slide20.xml"></Relationship><Relationship Id="rId41" Type="http://schemas.openxmlformats.org/officeDocument/2006/relationships/slide" Target="slides/slide21.xml"></Relationship><Relationship Id="rId42" Type="http://schemas.openxmlformats.org/officeDocument/2006/relationships/slide" Target="slides/slide22.xml"></Relationship><Relationship Id="rId43" Type="http://schemas.openxmlformats.org/officeDocument/2006/relationships/slide" Target="slides/slide23.xml"></Relationship><Relationship Id="rId44" Type="http://schemas.openxmlformats.org/officeDocument/2006/relationships/slide" Target="slides/slide24.xml"></Relationship><Relationship Id="rId45" Type="http://schemas.openxmlformats.org/officeDocument/2006/relationships/slide" Target="slides/slide25.xml"></Relationship><Relationship Id="rId46" Type="http://schemas.openxmlformats.org/officeDocument/2006/relationships/slide" Target="slides/slide26.xml"></Relationship><Relationship Id="rId47" Type="http://schemas.openxmlformats.org/officeDocument/2006/relationships/slide" Target="slides/slide27.xml"></Relationship><Relationship Id="rId48" Type="http://schemas.openxmlformats.org/officeDocument/2006/relationships/slide" Target="slides/slide28.xml"></Relationship><Relationship Id="rId49" Type="http://schemas.openxmlformats.org/officeDocument/2006/relationships/slide" Target="slides/slide29.xml"></Relationship><Relationship Id="rId50" Type="http://schemas.openxmlformats.org/officeDocument/2006/relationships/slide" Target="slides/slide30.xml"></Relationship><Relationship Id="rId51" Type="http://schemas.openxmlformats.org/officeDocument/2006/relationships/slide" Target="slides/slide31.xml"></Relationship><Relationship Id="rId52" Type="http://schemas.openxmlformats.org/officeDocument/2006/relationships/slide" Target="slides/slide32.xml"></Relationship><Relationship Id="rId53" Type="http://schemas.openxmlformats.org/officeDocument/2006/relationships/slide" Target="slides/slide33.xml"></Relationship><Relationship Id="rId54" Type="http://schemas.openxmlformats.org/officeDocument/2006/relationships/slide" Target="slides/slide34.xml"></Relationship><Relationship Id="rId55" Type="http://schemas.openxmlformats.org/officeDocument/2006/relationships/slide" Target="slides/slide35.xml"></Relationship><Relationship Id="rId56" Type="http://schemas.openxmlformats.org/officeDocument/2006/relationships/slide" Target="slides/slide36.xml"></Relationship><Relationship Id="rId57" Type="http://schemas.openxmlformats.org/officeDocument/2006/relationships/slide" Target="slides/slide37.xml"></Relationship><Relationship Id="rId58" Type="http://schemas.openxmlformats.org/officeDocument/2006/relationships/slide" Target="slides/slide38.xml"></Relationship><Relationship Id="rId59" Type="http://schemas.openxmlformats.org/officeDocument/2006/relationships/slide" Target="slides/slide39.xml"></Relationship><Relationship Id="rId60" Type="http://schemas.openxmlformats.org/officeDocument/2006/relationships/slide" Target="slides/slide40.xml"></Relationship><Relationship Id="rId61" Type="http://schemas.openxmlformats.org/officeDocument/2006/relationships/slide" Target="slides/slide41.xml"></Relationship><Relationship Id="rId62" Type="http://schemas.openxmlformats.org/officeDocument/2006/relationships/slide" Target="slides/slide42.xml"></Relationship><Relationship Id="rId63" Type="http://schemas.openxmlformats.org/officeDocument/2006/relationships/slide" Target="slides/slide43.xml"></Relationship><Relationship Id="rId64" Type="http://schemas.openxmlformats.org/officeDocument/2006/relationships/slide" Target="slides/slide44.xml"></Relationship><Relationship Id="rId65" Type="http://schemas.openxmlformats.org/officeDocument/2006/relationships/slide" Target="slides/slide45.xml"></Relationship><Relationship Id="rId66" Type="http://schemas.openxmlformats.org/officeDocument/2006/relationships/slide" Target="slides/slide46.xml"></Relationship><Relationship Id="rId67" Type="http://schemas.openxmlformats.org/officeDocument/2006/relationships/slide" Target="slides/slide47.xml"></Relationship><Relationship Id="rId68" Type="http://schemas.openxmlformats.org/officeDocument/2006/relationships/viewProps" Target="viewProps.xml"></Relationship><Relationship Id="rId69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EEF2DDC1-E97B-4FC8-BC1B-AB028C0829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35CED6FC-8D61-4136-895D-2958657AB7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F7AF30-F84C-4488-8862-F0C788C17654}" type="datetimeFigureOut">
              <a:rPr lang="ko-KR" altLang="en-US" smtClean="0"/>
              <a:t>2018-03-13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AC18A9F1-BCEC-4BEF-AB4D-74760D49998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CCB5FB9C-0544-4A28-B2F9-98AF7522DC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54FF6-EFCA-4402-9A07-62A3EA1FE9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149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0869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74D20EE-250A-475C-B2FC-1F9150404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20E0CC9B-37A9-4A55-A615-9F7373EB7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09D79FD-F7DD-4625-98EB-E75CFE74D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2018-03-13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C32DEBF-4B4E-4F5C-B048-C898E6EDA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FFD0774-C67E-44A0-876D-25EBCBE2A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14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FE6B8357-203C-4756-BEEE-6FD7A348B6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C339C690-CB55-45CD-AEFF-4BCA02CF67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8FCF278-DA8D-4E62-AF10-BE70BA1C1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2018-03-13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0B1CB70-CBA7-4B8B-B683-F95065F99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525D6B1-91CE-4DA6-8635-50F700D9B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666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9B589F1C-2DE5-48C6-8267-CC556DEFE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237" y="1432043"/>
            <a:ext cx="11567309" cy="5065472"/>
          </a:xfrm>
        </p:spPr>
        <p:txBody>
          <a:bodyPr/>
          <a:lstStyle>
            <a:lvl1pPr>
              <a:defRPr sz="2400"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  <a:lvl2pPr>
              <a:defRPr sz="220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2pPr>
            <a:lvl3pPr>
              <a:defRPr sz="220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3pPr>
            <a:lvl4pPr>
              <a:defRPr sz="220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4pPr>
            <a:lvl5pPr>
              <a:defRPr sz="2200"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D8882ADE-3947-4F40-B3ED-171C0E7BF55F}"/>
              </a:ext>
            </a:extLst>
          </p:cNvPr>
          <p:cNvSpPr/>
          <p:nvPr userDrawn="1"/>
        </p:nvSpPr>
        <p:spPr>
          <a:xfrm>
            <a:off x="-260245" y="1375406"/>
            <a:ext cx="12622230" cy="5233869"/>
          </a:xfrm>
          <a:prstGeom prst="rect">
            <a:avLst/>
          </a:prstGeom>
          <a:noFill/>
          <a:ln w="28575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="" xmlns:a16="http://schemas.microsoft.com/office/drawing/2014/main" id="{5F2CCE13-A91A-4025-B7B6-8ADF60BBFCA9}"/>
              </a:ext>
            </a:extLst>
          </p:cNvPr>
          <p:cNvSpPr/>
          <p:nvPr userDrawn="1"/>
        </p:nvSpPr>
        <p:spPr>
          <a:xfrm>
            <a:off x="2204720" y="0"/>
            <a:ext cx="9987280" cy="1128610"/>
          </a:xfrm>
          <a:custGeom>
            <a:avLst/>
            <a:gdLst>
              <a:gd name="connsiteX0" fmla="*/ 5751 w 8165776"/>
              <a:gd name="connsiteY0" fmla="*/ 0 h 951570"/>
              <a:gd name="connsiteX1" fmla="*/ 8165776 w 8165776"/>
              <a:gd name="connsiteY1" fmla="*/ 0 h 951570"/>
              <a:gd name="connsiteX2" fmla="*/ 8165776 w 8165776"/>
              <a:gd name="connsiteY2" fmla="*/ 951570 h 951570"/>
              <a:gd name="connsiteX3" fmla="*/ 437624 w 8165776"/>
              <a:gd name="connsiteY3" fmla="*/ 951570 h 951570"/>
              <a:gd name="connsiteX4" fmla="*/ 0 w 8165776"/>
              <a:gd name="connsiteY4" fmla="*/ 513946 h 951570"/>
              <a:gd name="connsiteX5" fmla="*/ 0 w 8165776"/>
              <a:gd name="connsiteY5" fmla="*/ 57046 h 95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65776" h="951570">
                <a:moveTo>
                  <a:pt x="5751" y="0"/>
                </a:moveTo>
                <a:lnTo>
                  <a:pt x="8165776" y="0"/>
                </a:lnTo>
                <a:lnTo>
                  <a:pt x="8165776" y="951570"/>
                </a:lnTo>
                <a:lnTo>
                  <a:pt x="437624" y="951570"/>
                </a:lnTo>
                <a:cubicBezTo>
                  <a:pt x="195931" y="951570"/>
                  <a:pt x="0" y="755639"/>
                  <a:pt x="0" y="513946"/>
                </a:cubicBezTo>
                <a:lnTo>
                  <a:pt x="0" y="5704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부제목 2">
            <a:extLst>
              <a:ext uri="{FF2B5EF4-FFF2-40B4-BE49-F238E27FC236}">
                <a16:creationId xmlns="" xmlns:a16="http://schemas.microsoft.com/office/drawing/2014/main" id="{D50450E6-F391-46E8-877D-478B4068F252}"/>
              </a:ext>
            </a:extLst>
          </p:cNvPr>
          <p:cNvSpPr txBox="1">
            <a:spLocks/>
          </p:cNvSpPr>
          <p:nvPr/>
        </p:nvSpPr>
        <p:spPr>
          <a:xfrm>
            <a:off x="10076845" y="78183"/>
            <a:ext cx="2025622" cy="373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spcBef>
                <a:spcPts val="0"/>
              </a:spcBef>
              <a:buNone/>
            </a:pPr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R </a:t>
            </a: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교육 세미나 </a:t>
            </a:r>
            <a:endParaRPr lang="en-US" altLang="ko-KR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0" indent="0" algn="dist">
              <a:spcBef>
                <a:spcPts val="0"/>
              </a:spcBef>
              <a:buNone/>
            </a:pPr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Support Vector Machine</a:t>
            </a:r>
            <a:endParaRPr lang="ko-KR" altLang="en-US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="" xmlns:a16="http://schemas.microsoft.com/office/drawing/2014/main" id="{879B845F-573A-4944-9D1A-1F46230FB356}"/>
              </a:ext>
            </a:extLst>
          </p:cNvPr>
          <p:cNvCxnSpPr>
            <a:cxnSpLocks/>
          </p:cNvCxnSpPr>
          <p:nvPr/>
        </p:nvCxnSpPr>
        <p:spPr>
          <a:xfrm>
            <a:off x="10099100" y="-13335"/>
            <a:ext cx="0" cy="59311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032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3F87990-0AC1-44FD-8C35-657CAB661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C63F916E-9849-4B3D-94CE-0F46704B3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EC81B15-B531-4414-BAC7-7755F909D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2018-03-13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476B15D-BD90-4095-8784-D479D55B0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0F7BAB4-11C0-4EBF-A415-6FCBB191C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906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721794B-27B3-4AE5-B34F-BD5D96AAD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15EFDBD-1B84-459D-AC07-672F116867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85ADD2C6-007B-458B-AEE9-BC2F54DF04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85BD0A87-08A1-4D8E-9068-9035F0425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2018-03-13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8C9E59C0-7A11-4437-B374-B603C9387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0FF721DD-615B-4D96-BC20-2D828247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143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986AC7E-A4F8-4711-9F5D-046C875DF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134FC16-719F-4F7C-9438-A169FCF1B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052B8220-2E64-46F9-BDC9-8F4AD27602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BC2F62E0-BB3F-4B39-8B02-D2B897ACB4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D6B24475-DB40-44B9-9494-7777F45B4A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4D595D72-A194-4D06-939C-D3672FB64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2018-03-13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7EB6A896-C68B-41DB-B959-8BC55BCBA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73A36511-8048-4DB7-A027-C9F9210B0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269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FBD33A5-F419-4AAE-BBDC-57F3B67C1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B3FEEEA0-4B8E-4A78-A38B-D7152C0D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2018-03-13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6EF912C5-9EB2-421E-A0DB-7D78ED514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52CF3C08-B896-4F07-9A89-BD8F47B70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415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503970F2-3D45-429C-903D-DB5D7E55A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2018-03-13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01BF8E46-F42C-4DD7-BAFD-9665CC68A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204D9F75-5804-4C8A-9D12-1920AED30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243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0C295DF-E4D3-4858-9B7C-4CA6CCB99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1D87952-7881-445F-8B97-82A9B49D3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1F301F5-1737-49A1-BBC7-45ACACA101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C0025178-88FF-4302-916C-503126FDE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2018-03-13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AED8A578-3D56-4D98-A37A-84D68E5FB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7655F323-BBBC-4CDD-8E9F-D334BFB1A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134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B943462-B9D8-4B05-AAFB-3FBDEE8D5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0CF31871-C015-42E5-B579-DC6AE2C09B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53415F9F-2A9F-4430-BD38-EB44C89AAB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05517204-F6C2-4839-800C-6B48F4C97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2018-03-13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B96160D8-82CE-4202-AD60-04779806E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96C4BCC7-67B8-4A79-9A68-7E23831A2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868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AAA44A76-8A39-4634-88B8-87B2DD9E0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1D3268A-0AE4-44DD-AD54-3CA26982A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F515A97-CC34-4E90-958D-52DB259693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8483C-29A8-4525-9DDD-19098B90EBDE}" type="datetimeFigureOut">
              <a:rPr lang="ko-KR" altLang="en-US" smtClean="0"/>
              <a:t>2018-03-13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06D1451-32A1-4A79-919E-BB284D310F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31119B9-5719-4B96-AA53-B04748B2B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733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2.xml.rels><?xml version="1.0" encoding="UTF-8"?>
<Relationships xmlns="http://schemas.openxmlformats.org/package/2006/relationships"><Relationship Id="rId2" Type="http://schemas.openxmlformats.org/officeDocument/2006/relationships/image" Target="../media/image1.png"></Relationship><Relationship Id="rId3" Type="http://schemas.openxmlformats.org/officeDocument/2006/relationships/slideLayout" Target="../slideLayouts/slideLayout2.xml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4.xml.rels><?xml version="1.0" encoding="UTF-8"?>
<Relationships xmlns="http://schemas.openxmlformats.org/package/2006/relationships"><Relationship Id="rId2" Type="http://schemas.openxmlformats.org/officeDocument/2006/relationships/image" Target="../media/image2.png"></Relationship><Relationship Id="rId3" Type="http://schemas.openxmlformats.org/officeDocument/2006/relationships/slideLayout" Target="../slideLayouts/slideLayout2.xml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image" Target="../media/image3.png"></Relationship><Relationship Id="rId3" Type="http://schemas.openxmlformats.org/officeDocument/2006/relationships/slideLayout" Target="../slideLayouts/slideLayout2.xml"></Relationship></Relationships>
</file>

<file path=ppt/slides/_rels/slide16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image" Target="../media/image4.png"></Relationship><Relationship Id="rId4" Type="http://schemas.openxmlformats.org/officeDocument/2006/relationships/slideLayout" Target="../slideLayouts/slideLayout2.xml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19.xml.rels><?xml version="1.0" encoding="UTF-8"?>
<Relationships xmlns="http://schemas.openxmlformats.org/package/2006/relationships"><Relationship Id="rId2" Type="http://schemas.openxmlformats.org/officeDocument/2006/relationships/image" Target="../media/image6.png"></Relationship><Relationship Id="rId3" Type="http://schemas.openxmlformats.org/officeDocument/2006/relationships/slideLayout" Target="../slideLayouts/slideLayout2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.xml"></Relationship></Relationships>
</file>

<file path=ppt/slides/_rels/slide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1.xml.rels><?xml version="1.0" encoding="UTF-8"?>
<Relationships xmlns="http://schemas.openxmlformats.org/package/2006/relationships"><Relationship Id="rId3" Type="http://schemas.openxmlformats.org/officeDocument/2006/relationships/image" Target="../media/image7.png"></Relationship><Relationship Id="rId2" Type="http://schemas.openxmlformats.org/officeDocument/2006/relationships/image" Target="../media/image5.png"></Relationship><Relationship Id="rId4" Type="http://schemas.openxmlformats.org/officeDocument/2006/relationships/slideLayout" Target="../slideLayouts/slideLayout2.xml"></Relationship></Relationships>
</file>

<file path=ppt/slides/_rels/slide22.xml.rels><?xml version="1.0" encoding="UTF-8"?>
<Relationships xmlns="http://schemas.openxmlformats.org/package/2006/relationships"><Relationship Id="rId2" Type="http://schemas.openxmlformats.org/officeDocument/2006/relationships/image" Target="../media/image8.png"></Relationship><Relationship Id="rId3" Type="http://schemas.openxmlformats.org/officeDocument/2006/relationships/slideLayout" Target="../slideLayouts/slideLayout2.xml"></Relationship></Relationships>
</file>

<file path=ppt/slides/_rels/slide23.xml.rels><?xml version="1.0" encoding="UTF-8"?>
<Relationships xmlns="http://schemas.openxmlformats.org/package/2006/relationships"><Relationship Id="rId3" Type="http://schemas.openxmlformats.org/officeDocument/2006/relationships/image" Target="../media/image10.png"></Relationship><Relationship Id="rId2" Type="http://schemas.openxmlformats.org/officeDocument/2006/relationships/image" Target="../media/image9.png"></Relationship><Relationship Id="rId4" Type="http://schemas.openxmlformats.org/officeDocument/2006/relationships/slideLayout" Target="../slideLayouts/slideLayout2.xml"></Relationship></Relationships>
</file>

<file path=ppt/slides/_rels/slide24.xml.rels><?xml version="1.0" encoding="UTF-8"?>
<Relationships xmlns="http://schemas.openxmlformats.org/package/2006/relationships"><Relationship Id="rId2" Type="http://schemas.openxmlformats.org/officeDocument/2006/relationships/image" Target="../media/image11.png"></Relationship><Relationship Id="rId3" Type="http://schemas.openxmlformats.org/officeDocument/2006/relationships/slideLayout" Target="../slideLayouts/slideLayout2.xml"></Relationship></Relationships>
</file>

<file path=ppt/slides/_rels/slide2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6.xml.rels><?xml version="1.0" encoding="UTF-8"?>
<Relationships xmlns="http://schemas.openxmlformats.org/package/2006/relationships"><Relationship Id="rId2" Type="http://schemas.openxmlformats.org/officeDocument/2006/relationships/image" Target="../media/image12.png"></Relationship><Relationship Id="rId3" Type="http://schemas.openxmlformats.org/officeDocument/2006/relationships/slideLayout" Target="../slideLayouts/slideLayout2.xml"></Relationship></Relationships>
</file>

<file path=ppt/slides/_rels/slide27.xml.rels><?xml version="1.0" encoding="UTF-8"?>
<Relationships xmlns="http://schemas.openxmlformats.org/package/2006/relationships"><Relationship Id="rId2" Type="http://schemas.openxmlformats.org/officeDocument/2006/relationships/image" Target="../media/image13.png"></Relationship><Relationship Id="rId3" Type="http://schemas.openxmlformats.org/officeDocument/2006/relationships/slideLayout" Target="../slideLayouts/slideLayout2.xml"></Relationship></Relationships>
</file>

<file path=ppt/slides/_rels/slide28.xml.rels><?xml version="1.0" encoding="UTF-8"?>
<Relationships xmlns="http://schemas.openxmlformats.org/package/2006/relationships"><Relationship Id="rId2" Type="http://schemas.openxmlformats.org/officeDocument/2006/relationships/image" Target="../media/image14.png"></Relationship><Relationship Id="rId3" Type="http://schemas.openxmlformats.org/officeDocument/2006/relationships/slideLayout" Target="../slideLayouts/slideLayout2.xml"></Relationship></Relationships>
</file>

<file path=ppt/slides/_rels/slide29.xml.rels><?xml version="1.0" encoding="UTF-8"?>
<Relationships xmlns="http://schemas.openxmlformats.org/package/2006/relationships"><Relationship Id="rId2" Type="http://schemas.openxmlformats.org/officeDocument/2006/relationships/image" Target="../media/image14.png"></Relationship><Relationship Id="rId3" Type="http://schemas.openxmlformats.org/officeDocument/2006/relationships/slideLayout" Target="../slideLayouts/slideLayout2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30.xml.rels><?xml version="1.0" encoding="UTF-8"?>
<Relationships xmlns="http://schemas.openxmlformats.org/package/2006/relationships"><Relationship Id="rId2" Type="http://schemas.openxmlformats.org/officeDocument/2006/relationships/image" Target="../media/image14.png"></Relationship><Relationship Id="rId3" Type="http://schemas.openxmlformats.org/officeDocument/2006/relationships/slideLayout" Target="../slideLayouts/slideLayout2.xml"></Relationship></Relationships>
</file>

<file path=ppt/slides/_rels/slide31.xml.rels><?xml version="1.0" encoding="UTF-8"?>
<Relationships xmlns="http://schemas.openxmlformats.org/package/2006/relationships"><Relationship Id="rId2" Type="http://schemas.openxmlformats.org/officeDocument/2006/relationships/image" Target="../media/image15.png"></Relationship><Relationship Id="rId3" Type="http://schemas.openxmlformats.org/officeDocument/2006/relationships/slideLayout" Target="../slideLayouts/slideLayout2.xml"></Relationship></Relationships>
</file>

<file path=ppt/slides/_rels/slide32.xml.rels><?xml version="1.0" encoding="UTF-8"?>
<Relationships xmlns="http://schemas.openxmlformats.org/package/2006/relationships"><Relationship Id="rId2" Type="http://schemas.openxmlformats.org/officeDocument/2006/relationships/image" Target="../media/image16.png"></Relationship><Relationship Id="rId3" Type="http://schemas.openxmlformats.org/officeDocument/2006/relationships/slideLayout" Target="../slideLayouts/slideLayout2.xml"></Relationship></Relationships>
</file>

<file path=ppt/slides/_rels/slide33.xml.rels><?xml version="1.0" encoding="UTF-8"?>
<Relationships xmlns="http://schemas.openxmlformats.org/package/2006/relationships"><Relationship Id="rId2" Type="http://schemas.openxmlformats.org/officeDocument/2006/relationships/image" Target="../media/image17.png"></Relationship><Relationship Id="rId3" Type="http://schemas.openxmlformats.org/officeDocument/2006/relationships/slideLayout" Target="../slideLayouts/slideLayout2.xml"></Relationship></Relationships>
</file>

<file path=ppt/slides/_rels/slide34.xml.rels><?xml version="1.0" encoding="UTF-8"?>
<Relationships xmlns="http://schemas.openxmlformats.org/package/2006/relationships"><Relationship Id="rId3" Type="http://schemas.openxmlformats.org/officeDocument/2006/relationships/image" Target="../media/image19.png"></Relationship><Relationship Id="rId2" Type="http://schemas.openxmlformats.org/officeDocument/2006/relationships/image" Target="../media/image18.png"></Relationship><Relationship Id="rId4" Type="http://schemas.openxmlformats.org/officeDocument/2006/relationships/slideLayout" Target="../slideLayouts/slideLayout2.xml"></Relationship></Relationships>
</file>

<file path=ppt/slides/_rels/slide35.xml.rels><?xml version="1.0" encoding="UTF-8"?>
<Relationships xmlns="http://schemas.openxmlformats.org/package/2006/relationships"><Relationship Id="rId3" Type="http://schemas.openxmlformats.org/officeDocument/2006/relationships/image" Target="../media/image20.gif"></Relationship><Relationship Id="rId2" Type="http://schemas.openxmlformats.org/officeDocument/2006/relationships/image" Target="../media/image5.png"></Relationship><Relationship Id="rId4" Type="http://schemas.openxmlformats.org/officeDocument/2006/relationships/slideLayout" Target="../slideLayouts/slideLayout2.xml"></Relationship></Relationships>
</file>

<file path=ppt/slides/_rels/slide36.xml.rels><?xml version="1.0" encoding="UTF-8"?>
<Relationships xmlns="http://schemas.openxmlformats.org/package/2006/relationships"><Relationship Id="rId2" Type="http://schemas.openxmlformats.org/officeDocument/2006/relationships/image" Target="../media/image21.png"></Relationship><Relationship Id="rId3" Type="http://schemas.openxmlformats.org/officeDocument/2006/relationships/slideLayout" Target="../slideLayouts/slideLayout2.xml"></Relationship></Relationships>
</file>

<file path=ppt/slides/_rels/slide3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38.xml.rels><?xml version="1.0" encoding="UTF-8"?>
<Relationships xmlns="http://schemas.openxmlformats.org/package/2006/relationships"><Relationship Id="rId2" Type="http://schemas.openxmlformats.org/officeDocument/2006/relationships/image" Target="../media/image5.png"></Relationship><Relationship Id="rId3" Type="http://schemas.openxmlformats.org/officeDocument/2006/relationships/slideLayout" Target="../slideLayouts/slideLayout2.xml"></Relationship></Relationships>
</file>

<file path=ppt/slides/_rels/slide39.xml.rels><?xml version="1.0" encoding="UTF-8"?>
<Relationships xmlns="http://schemas.openxmlformats.org/package/2006/relationships"><Relationship Id="rId2" Type="http://schemas.openxmlformats.org/officeDocument/2006/relationships/image" Target="../media/image22.png"></Relationship><Relationship Id="rId3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40.xml.rels><?xml version="1.0" encoding="UTF-8"?>
<Relationships xmlns="http://schemas.openxmlformats.org/package/2006/relationships"><Relationship Id="rId3" Type="http://schemas.openxmlformats.org/officeDocument/2006/relationships/image" Target="../media/image24.png"></Relationship><Relationship Id="rId2" Type="http://schemas.openxmlformats.org/officeDocument/2006/relationships/image" Target="../media/image23.png"></Relationship><Relationship Id="rId4" Type="http://schemas.openxmlformats.org/officeDocument/2006/relationships/slideLayout" Target="../slideLayouts/slideLayout2.xml"></Relationship></Relationships>
</file>

<file path=ppt/slides/_rels/slide41.xml.rels><?xml version="1.0" encoding="UTF-8"?>
<Relationships xmlns="http://schemas.openxmlformats.org/package/2006/relationships"><Relationship Id="rId2" Type="http://schemas.openxmlformats.org/officeDocument/2006/relationships/image" Target="../media/image25.png"></Relationship><Relationship Id="rId3" Type="http://schemas.openxmlformats.org/officeDocument/2006/relationships/slideLayout" Target="../slideLayouts/slideLayout2.xml"></Relationship></Relationships>
</file>

<file path=ppt/slides/_rels/slide42.xml.rels><?xml version="1.0" encoding="UTF-8"?>
<Relationships xmlns="http://schemas.openxmlformats.org/package/2006/relationships"><Relationship Id="rId2" Type="http://schemas.openxmlformats.org/officeDocument/2006/relationships/image" Target="../media/image26.png"></Relationship><Relationship Id="rId3" Type="http://schemas.openxmlformats.org/officeDocument/2006/relationships/slideLayout" Target="../slideLayouts/slideLayout2.xml"></Relationship></Relationships>
</file>

<file path=ppt/slides/_rels/slide43.xml.rels><?xml version="1.0" encoding="UTF-8"?>
<Relationships xmlns="http://schemas.openxmlformats.org/package/2006/relationships"><Relationship Id="rId2" Type="http://schemas.openxmlformats.org/officeDocument/2006/relationships/image" Target="../media/image26.png"></Relationship><Relationship Id="rId3" Type="http://schemas.openxmlformats.org/officeDocument/2006/relationships/slideLayout" Target="../slideLayouts/slideLayout2.xml"></Relationship></Relationships>
</file>

<file path=ppt/slides/_rels/slide44.xml.rels><?xml version="1.0" encoding="UTF-8"?>
<Relationships xmlns="http://schemas.openxmlformats.org/package/2006/relationships"><Relationship Id="rId3" Type="http://schemas.openxmlformats.org/officeDocument/2006/relationships/image" Target="../media/image28.png"></Relationship><Relationship Id="rId2" Type="http://schemas.openxmlformats.org/officeDocument/2006/relationships/image" Target="../media/image27.png"></Relationship><Relationship Id="rId4" Type="http://schemas.openxmlformats.org/officeDocument/2006/relationships/slideLayout" Target="../slideLayouts/slideLayout2.xml"></Relationship></Relationships>
</file>

<file path=ppt/slides/_rels/slide45.xml.rels><?xml version="1.0" encoding="UTF-8"?>
<Relationships xmlns="http://schemas.openxmlformats.org/package/2006/relationships"><Relationship Id="rId2" Type="http://schemas.openxmlformats.org/officeDocument/2006/relationships/image" Target="../media/image29.png"></Relationship><Relationship Id="rId3" Type="http://schemas.openxmlformats.org/officeDocument/2006/relationships/slideLayout" Target="../slideLayouts/slideLayout2.xml"></Relationship></Relationships>
</file>

<file path=ppt/slides/_rels/slide4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4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9">
            <a:extLst>
              <a:ext uri="{FF2B5EF4-FFF2-40B4-BE49-F238E27FC236}">
                <a16:creationId xmlns="" xmlns:p14="http://schemas.microsoft.com/office/powerpoint/2010/main" xmlns:a16="http://schemas.microsoft.com/office/drawing/2014/main" id="{DD2D04DD-B48F-47FF-B359-2041B59CE40A}"/>
              </a:ext>
            </a:extLst>
          </p:cNvPr>
          <p:cNvSpPr/>
          <p:nvPr/>
        </p:nvSpPr>
        <p:spPr>
          <a:xfrm rot="5400000">
            <a:off x="5083175" y="-157480"/>
            <a:ext cx="2025650" cy="2340610"/>
          </a:xfrm>
          <a:prstGeom prst="homePlate">
            <a:avLst>
              <a:gd name="adj" fmla="val 2354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="" xmlns:p14="http://schemas.microsoft.com/office/powerpoint/2010/main" xmlns:a16="http://schemas.microsoft.com/office/drawing/2014/main" id="{587938F4-6A1D-48F7-B5CC-734976D02EB5}"/>
              </a:ext>
            </a:extLst>
          </p:cNvPr>
          <p:cNvGrpSpPr/>
          <p:nvPr/>
        </p:nvGrpSpPr>
        <p:grpSpPr>
          <a:xfrm>
            <a:off x="3809365" y="3838575"/>
            <a:ext cx="4573270" cy="476885"/>
            <a:chOff x="3809365" y="3838575"/>
            <a:chExt cx="4573270" cy="476885"/>
          </a:xfrm>
        </p:grpSpPr>
        <p:sp>
          <p:nvSpPr>
            <p:cNvPr id="6" name="평행 사변형 5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C824ECE7-875B-42C2-B4E7-F48813808A37}"/>
                </a:ext>
              </a:extLst>
            </p:cNvPr>
            <p:cNvSpPr/>
            <p:nvPr userDrawn="1"/>
          </p:nvSpPr>
          <p:spPr>
            <a:xfrm>
              <a:off x="3809365" y="3838575"/>
              <a:ext cx="4573270" cy="476885"/>
            </a:xfrm>
            <a:prstGeom prst="parallelogram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제목 1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DD0ACA52-4F5E-4568-8EE6-98B7B5740D2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865880" y="3857625"/>
              <a:ext cx="4408170" cy="45783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800" dirty="0" err="1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서포트벡터머신</a:t>
              </a:r>
              <a:endPara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sp>
        <p:nvSpPr>
          <p:cNvPr id="8" name="제목 1">
            <a:extLst>
              <a:ext uri="{FF2B5EF4-FFF2-40B4-BE49-F238E27FC236}">
                <a16:creationId xmlns="" xmlns:p14="http://schemas.microsoft.com/office/powerpoint/2010/main" xmlns:a16="http://schemas.microsoft.com/office/drawing/2014/main" id="{29ADD8CB-986C-4902-830A-F9A6C2D2256A}"/>
              </a:ext>
            </a:extLst>
          </p:cNvPr>
          <p:cNvSpPr txBox="1">
            <a:spLocks/>
          </p:cNvSpPr>
          <p:nvPr/>
        </p:nvSpPr>
        <p:spPr>
          <a:xfrm>
            <a:off x="403860" y="3025140"/>
            <a:ext cx="11384915" cy="45847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0" cap="none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/>
                </a:solidFill>
                <a:latin typeface="12롯데마트드림Bold" charset="0"/>
                <a:ea typeface="12롯데마트드림Bold" charset="0"/>
              </a:rPr>
              <a:t>Support Vector Machine</a:t>
            </a:r>
            <a:endParaRPr lang="ko-KR" altLang="en-US" sz="4400" b="0" cap="none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p14="http://schemas.microsoft.com/office/powerpoint/2010/main" xmlns:a16="http://schemas.microsoft.com/office/drawing/2014/main" id="{B01232C0-EC63-4E2E-BEBC-45D07FE4FBF1}"/>
              </a:ext>
            </a:extLst>
          </p:cNvPr>
          <p:cNvSpPr/>
          <p:nvPr userDrawn="1"/>
        </p:nvSpPr>
        <p:spPr>
          <a:xfrm>
            <a:off x="5107305" y="718820"/>
            <a:ext cx="1978660" cy="307340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dist" defTabSz="914400" eaLnBrk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/>
                </a:solidFill>
                <a:latin typeface="12롯데마트드림Bold" charset="0"/>
                <a:ea typeface="12롯데마트드림Bold" charset="0"/>
              </a:rPr>
              <a:t>ToBig’s  8기 황다솔</a:t>
            </a:r>
            <a:endParaRPr lang="ko-KR" altLang="en-US" sz="1400" b="0" cap="none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/>
              </a:solidFill>
              <a:latin typeface="12롯데마트드림Bold" charset="0"/>
              <a:ea typeface="12롯데마트드림Bold" charset="0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="" xmlns:p14="http://schemas.microsoft.com/office/powerpoint/2010/main" xmlns:a16="http://schemas.microsoft.com/office/drawing/2014/main" id="{FA8ACD93-A865-487D-81D9-7DE7E22E46EB}"/>
              </a:ext>
            </a:extLst>
          </p:cNvPr>
          <p:cNvCxnSpPr>
            <a:cxnSpLocks/>
          </p:cNvCxnSpPr>
          <p:nvPr userDrawn="1"/>
        </p:nvCxnSpPr>
        <p:spPr>
          <a:xfrm>
            <a:off x="5008880" y="691515"/>
            <a:ext cx="21748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="" xmlns:p14="http://schemas.microsoft.com/office/powerpoint/2010/main" xmlns:a16="http://schemas.microsoft.com/office/drawing/2014/main" id="{4D350F34-097E-4727-B61F-E8609F792A6C}"/>
              </a:ext>
            </a:extLst>
          </p:cNvPr>
          <p:cNvSpPr/>
          <p:nvPr userDrawn="1"/>
        </p:nvSpPr>
        <p:spPr>
          <a:xfrm>
            <a:off x="5107305" y="345440"/>
            <a:ext cx="1977390" cy="33845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dist">
              <a:spcBef>
                <a:spcPts val="600"/>
              </a:spcBef>
            </a:pPr>
            <a:r>
              <a:rPr lang="en-US" altLang="ko-KR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R </a:t>
            </a:r>
            <a:r>
              <a:rPr lang="ko-KR" altLang="en-US" sz="16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교육 세미나</a:t>
            </a:r>
            <a:endParaRPr lang="en-US" altLang="ko-KR" sz="16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0037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24"/>
          <p:cNvCxnSpPr/>
          <p:nvPr/>
        </p:nvCxnSpPr>
        <p:spPr>
          <a:xfrm>
            <a:off x="2551430" y="2367915"/>
            <a:ext cx="2021205" cy="2680335"/>
          </a:xfrm>
          <a:prstGeom prst="line">
            <a:avLst/>
          </a:prstGeom>
          <a:ln w="28575" cap="flat" cmpd="sng">
            <a:solidFill>
              <a:srgbClr val="000000">
                <a:alpha val="10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1778000" y="2861945"/>
            <a:ext cx="2021205" cy="2680335"/>
          </a:xfrm>
          <a:prstGeom prst="line">
            <a:avLst/>
          </a:prstGeom>
          <a:ln w="28575" cap="flat" cmpd="sng">
            <a:solidFill>
              <a:srgbClr val="000000">
                <a:alpha val="10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내용 개체 틀 1"/>
          <p:cNvSpPr txBox="1">
            <a:spLocks noGrp="1"/>
          </p:cNvSpPr>
          <p:nvPr>
            <p:ph idx="1"/>
          </p:nvPr>
        </p:nvSpPr>
        <p:spPr>
          <a:xfrm>
            <a:off x="5492750" y="2575560"/>
            <a:ext cx="6074410" cy="18256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 fontScale="85000" lnSpcReduction="20000"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 smtClean="0">
              <a:latin typeface="12롯데마트드림Bold" charset="0"/>
              <a:ea typeface="12롯데마트드림Bold" charset="0"/>
            </a:endParaRPr>
          </a:p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latin typeface="12롯데마트드림Bold" charset="0"/>
                <a:ea typeface="12롯데마트드림Bold" charset="0"/>
              </a:rPr>
              <a:t>[ </a:t>
            </a:r>
            <a:r>
              <a:rPr lang="en-US" altLang="ko-KR" sz="2800" b="1" cap="none" dirty="0" smtClean="0">
                <a:solidFill>
                  <a:schemeClr val="tx1"/>
                </a:solidFill>
                <a:latin typeface="12롯데마트드림Bold" charset="0"/>
                <a:ea typeface="12롯데마트드림Bold" charset="0"/>
              </a:rPr>
              <a:t>Support Vector Machine</a:t>
            </a:r>
            <a:r>
              <a:rPr lang="en-US" altLang="ko-KR" sz="2400" b="0" cap="none" dirty="0" smtClean="0"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800" b="0" cap="none" dirty="0" smtClean="0">
                <a:latin typeface="12롯데마트드림Bold" charset="0"/>
                <a:ea typeface="12롯데마트드림Bold" charset="0"/>
              </a:rPr>
              <a:t>]</a:t>
            </a:r>
            <a:endParaRPr lang="ko-KR" altLang="en-US" sz="2800" b="0" cap="none" dirty="0" smtClean="0">
              <a:latin typeface="12롯데마트드림Bold" charset="0"/>
              <a:ea typeface="12롯데마트드림Bold" charset="0"/>
            </a:endParaRPr>
          </a:p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500" b="0" cap="none" dirty="0" smtClean="0">
              <a:latin typeface="12롯데마트드림Bold" charset="0"/>
              <a:ea typeface="12롯데마트드림Bold" charset="0"/>
            </a:endParaRPr>
          </a:p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200" b="0" cap="none" dirty="0" smtClean="0">
                <a:latin typeface="12롯데마트드림Light" charset="0"/>
                <a:ea typeface="12롯데마트드림Light" charset="0"/>
              </a:rPr>
              <a:t> : 분류 오차를 줄이면서 동시에 </a:t>
            </a:r>
            <a:r>
              <a:rPr lang="en-US" altLang="ko-KR" sz="2200" b="1" cap="none" dirty="0" smtClean="0">
                <a:solidFill>
                  <a:srgbClr val="00007E"/>
                </a:solidFill>
                <a:latin typeface="12롯데마트드림Light" charset="0"/>
                <a:ea typeface="12롯데마트드림Light" charset="0"/>
              </a:rPr>
              <a:t>여백(Margin)을 최대</a:t>
            </a:r>
            <a:r>
              <a:rPr lang="en-US" altLang="ko-KR" sz="2200" b="0" cap="none" dirty="0" smtClean="0">
                <a:latin typeface="12롯데마트드림Light" charset="0"/>
                <a:ea typeface="12롯데마트드림Light" charset="0"/>
              </a:rPr>
              <a:t>로 하는 </a:t>
            </a:r>
            <a:endParaRPr lang="ko-KR" altLang="en-US" sz="2200" b="0" cap="none" dirty="0" smtClean="0">
              <a:latin typeface="12롯데마트드림Light" charset="0"/>
              <a:ea typeface="12롯데마트드림Light" charset="0"/>
            </a:endParaRPr>
          </a:p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200" b="0" cap="none" dirty="0" smtClean="0">
                <a:latin typeface="12롯데마트드림Light" charset="0"/>
                <a:ea typeface="12롯데마트드림Light" charset="0"/>
              </a:rPr>
              <a:t>   </a:t>
            </a:r>
            <a:r>
              <a:rPr lang="en-US" altLang="ko-KR" sz="2200" b="1" cap="none" dirty="0" smtClean="0">
                <a:solidFill>
                  <a:srgbClr val="00007E"/>
                </a:solidFill>
                <a:latin typeface="12롯데마트드림Light" charset="0"/>
                <a:ea typeface="12롯데마트드림Light" charset="0"/>
              </a:rPr>
              <a:t>결정 경계(Decision boundary)</a:t>
            </a:r>
            <a:r>
              <a:rPr lang="en-US" altLang="ko-KR" sz="2200" b="0" cap="none" dirty="0" smtClean="0">
                <a:latin typeface="12롯데마트드림Light" charset="0"/>
                <a:ea typeface="12롯데마트드림Light" charset="0"/>
              </a:rPr>
              <a:t>를 찾는 분류기</a:t>
            </a:r>
            <a:endParaRPr lang="ko-KR" altLang="en-US" sz="2200" b="0" cap="none" dirty="0" smtClean="0">
              <a:latin typeface="12롯데마트드림Light" charset="0"/>
              <a:ea typeface="12롯데마트드림Light" charset="0"/>
            </a:endParaRPr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2544445" y="721360"/>
            <a:ext cx="5901055" cy="34671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Unit 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01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ㅣ  </a:t>
            </a:r>
            <a:r>
              <a:rPr lang="en-US" altLang="ko-KR" sz="2400" b="0" cap="none" spc="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Support Vector Machine</a:t>
            </a:r>
            <a:endParaRPr lang="ko-KR" altLang="en-US" sz="2400" b="0" cap="none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" name="L 도형 4"/>
          <p:cNvSpPr>
            <a:spLocks/>
          </p:cNvSpPr>
          <p:nvPr/>
        </p:nvSpPr>
        <p:spPr>
          <a:xfrm>
            <a:off x="1391285" y="2316480"/>
            <a:ext cx="3599815" cy="3017520"/>
          </a:xfrm>
          <a:prstGeom prst="corner">
            <a:avLst>
              <a:gd name="adj1" fmla="val 0"/>
              <a:gd name="adj2" fmla="val 0"/>
            </a:avLst>
          </a:prstGeom>
          <a:noFill/>
          <a:ln w="28575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n w="28575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</p:txBody>
      </p:sp>
      <p:sp>
        <p:nvSpPr>
          <p:cNvPr id="6" name="타원 5"/>
          <p:cNvSpPr>
            <a:spLocks/>
          </p:cNvSpPr>
          <p:nvPr/>
        </p:nvSpPr>
        <p:spPr>
          <a:xfrm>
            <a:off x="1730375" y="3818890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8" name="타원 7"/>
          <p:cNvSpPr>
            <a:spLocks/>
          </p:cNvSpPr>
          <p:nvPr/>
        </p:nvSpPr>
        <p:spPr>
          <a:xfrm>
            <a:off x="3014345" y="4796790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9" name="타원 8"/>
          <p:cNvSpPr>
            <a:spLocks/>
          </p:cNvSpPr>
          <p:nvPr/>
        </p:nvSpPr>
        <p:spPr>
          <a:xfrm>
            <a:off x="2058670" y="4132580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0" name="타원 9"/>
          <p:cNvSpPr>
            <a:spLocks/>
          </p:cNvSpPr>
          <p:nvPr/>
        </p:nvSpPr>
        <p:spPr>
          <a:xfrm>
            <a:off x="2837815" y="4307840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1" name="타원 10"/>
          <p:cNvSpPr>
            <a:spLocks/>
          </p:cNvSpPr>
          <p:nvPr/>
        </p:nvSpPr>
        <p:spPr>
          <a:xfrm>
            <a:off x="3284220" y="3147695"/>
            <a:ext cx="181610" cy="18161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144520" y="2713990"/>
            <a:ext cx="180975" cy="18097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3" name="타원 12"/>
          <p:cNvSpPr>
            <a:spLocks/>
          </p:cNvSpPr>
          <p:nvPr/>
        </p:nvSpPr>
        <p:spPr>
          <a:xfrm>
            <a:off x="3877310" y="3385185"/>
            <a:ext cx="180975" cy="18097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4" name="타원 13"/>
          <p:cNvSpPr>
            <a:spLocks/>
          </p:cNvSpPr>
          <p:nvPr/>
        </p:nvSpPr>
        <p:spPr>
          <a:xfrm>
            <a:off x="3876040" y="3861435"/>
            <a:ext cx="180975" cy="18097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5" name="타원 14"/>
          <p:cNvSpPr>
            <a:spLocks/>
          </p:cNvSpPr>
          <p:nvPr/>
        </p:nvSpPr>
        <p:spPr>
          <a:xfrm>
            <a:off x="4326255" y="3425825"/>
            <a:ext cx="180975" cy="18097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6" name="타원 15"/>
          <p:cNvSpPr>
            <a:spLocks/>
          </p:cNvSpPr>
          <p:nvPr/>
        </p:nvSpPr>
        <p:spPr>
          <a:xfrm>
            <a:off x="1759585" y="4493260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7" name="타원 16"/>
          <p:cNvSpPr>
            <a:spLocks/>
          </p:cNvSpPr>
          <p:nvPr/>
        </p:nvSpPr>
        <p:spPr>
          <a:xfrm>
            <a:off x="2071370" y="4798695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8" name="타원 17"/>
          <p:cNvSpPr>
            <a:spLocks/>
          </p:cNvSpPr>
          <p:nvPr/>
        </p:nvSpPr>
        <p:spPr>
          <a:xfrm>
            <a:off x="2602230" y="4804410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9" name="타원 18"/>
          <p:cNvSpPr>
            <a:spLocks/>
          </p:cNvSpPr>
          <p:nvPr/>
        </p:nvSpPr>
        <p:spPr>
          <a:xfrm>
            <a:off x="2150110" y="3735705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0" name="타원 19"/>
          <p:cNvSpPr>
            <a:spLocks/>
          </p:cNvSpPr>
          <p:nvPr/>
        </p:nvSpPr>
        <p:spPr>
          <a:xfrm>
            <a:off x="2443480" y="4438015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1" name="타원 20"/>
          <p:cNvSpPr>
            <a:spLocks/>
          </p:cNvSpPr>
          <p:nvPr/>
        </p:nvSpPr>
        <p:spPr>
          <a:xfrm>
            <a:off x="3448050" y="3583305"/>
            <a:ext cx="181610" cy="18161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2" name="타원 21"/>
          <p:cNvSpPr>
            <a:spLocks/>
          </p:cNvSpPr>
          <p:nvPr/>
        </p:nvSpPr>
        <p:spPr>
          <a:xfrm>
            <a:off x="3625215" y="3187065"/>
            <a:ext cx="180975" cy="18097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3" name="타원 22"/>
          <p:cNvSpPr>
            <a:spLocks/>
          </p:cNvSpPr>
          <p:nvPr/>
        </p:nvSpPr>
        <p:spPr>
          <a:xfrm>
            <a:off x="4277995" y="3986530"/>
            <a:ext cx="180975" cy="18097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4" name="타원 23"/>
          <p:cNvSpPr>
            <a:spLocks/>
          </p:cNvSpPr>
          <p:nvPr/>
        </p:nvSpPr>
        <p:spPr>
          <a:xfrm>
            <a:off x="3784600" y="2893695"/>
            <a:ext cx="180975" cy="18097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27" name="Elbow Arrow Connector 26"/>
          <p:cNvCxnSpPr/>
          <p:nvPr/>
        </p:nvCxnSpPr>
        <p:spPr>
          <a:xfrm>
            <a:off x="2917190" y="4376420"/>
            <a:ext cx="2045335" cy="610870"/>
          </a:xfrm>
          <a:prstGeom prst="bentConnector3">
            <a:avLst>
              <a:gd name="adj1" fmla="val 81514"/>
            </a:avLst>
          </a:prstGeom>
          <a:ln w="15875" cap="flat" cmpd="sng">
            <a:solidFill>
              <a:srgbClr val="4472C4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Arrow Connector 27"/>
          <p:cNvCxnSpPr>
            <a:endCxn id="29" idx="1"/>
          </p:cNvCxnSpPr>
          <p:nvPr/>
        </p:nvCxnSpPr>
        <p:spPr>
          <a:xfrm>
            <a:off x="3509010" y="3674110"/>
            <a:ext cx="1466215" cy="1210945"/>
          </a:xfrm>
          <a:prstGeom prst="bentConnector3">
            <a:avLst>
              <a:gd name="adj1" fmla="val 82495"/>
            </a:avLst>
          </a:prstGeom>
          <a:ln w="15875" cap="flat" cmpd="sng">
            <a:solidFill>
              <a:srgbClr val="4472C4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상자 28"/>
          <p:cNvSpPr txBox="1">
            <a:spLocks/>
          </p:cNvSpPr>
          <p:nvPr/>
        </p:nvSpPr>
        <p:spPr>
          <a:xfrm>
            <a:off x="4974590" y="4699635"/>
            <a:ext cx="223456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Support Vector</a:t>
            </a:r>
            <a:endParaRPr lang="ko-KR" altLang="en-US" sz="1800" b="0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cxnSp>
        <p:nvCxnSpPr>
          <p:cNvPr id="30" name="Double Arrow 29"/>
          <p:cNvCxnSpPr/>
          <p:nvPr/>
        </p:nvCxnSpPr>
        <p:spPr>
          <a:xfrm flipV="1">
            <a:off x="2056130" y="2691130"/>
            <a:ext cx="696595" cy="476250"/>
          </a:xfrm>
          <a:prstGeom prst="straightConnector1">
            <a:avLst/>
          </a:prstGeom>
          <a:ln w="15875" cap="flat" cmpd="sng">
            <a:solidFill>
              <a:srgbClr val="000000">
                <a:alpha val="100000"/>
              </a:srgbClr>
            </a:solidFill>
            <a:prstDash val="solid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Arrow Connector 30"/>
          <p:cNvCxnSpPr/>
          <p:nvPr/>
        </p:nvCxnSpPr>
        <p:spPr>
          <a:xfrm rot="5400000" flipH="1" flipV="1">
            <a:off x="2075180" y="2283460"/>
            <a:ext cx="989965" cy="267970"/>
          </a:xfrm>
          <a:prstGeom prst="bentConnector3">
            <a:avLst>
              <a:gd name="adj1" fmla="val 96917"/>
            </a:avLst>
          </a:prstGeom>
          <a:ln w="15875" cap="flat" cmpd="sng">
            <a:solidFill>
              <a:srgbClr val="4472C4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텍스트 상자 31"/>
          <p:cNvSpPr txBox="1">
            <a:spLocks/>
          </p:cNvSpPr>
          <p:nvPr/>
        </p:nvSpPr>
        <p:spPr>
          <a:xfrm>
            <a:off x="2667000" y="1732915"/>
            <a:ext cx="96520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Margin</a:t>
            </a:r>
            <a:endParaRPr lang="ko-KR" altLang="en-US" sz="1800" b="0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2123440" y="2537460"/>
            <a:ext cx="2052320" cy="2760980"/>
          </a:xfrm>
          <a:prstGeom prst="line">
            <a:avLst/>
          </a:prstGeom>
          <a:ln w="41275" cap="flat" cmpd="sng">
            <a:solidFill>
              <a:srgbClr val="E76826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Line 33"/>
          <p:cNvCxnSpPr/>
          <p:nvPr/>
        </p:nvCxnSpPr>
        <p:spPr>
          <a:xfrm>
            <a:off x="2184400" y="2972435"/>
            <a:ext cx="104140" cy="14668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Line 34"/>
          <p:cNvCxnSpPr/>
          <p:nvPr/>
        </p:nvCxnSpPr>
        <p:spPr>
          <a:xfrm>
            <a:off x="2245360" y="2936875"/>
            <a:ext cx="104140" cy="14668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Line 35"/>
          <p:cNvCxnSpPr/>
          <p:nvPr/>
        </p:nvCxnSpPr>
        <p:spPr>
          <a:xfrm>
            <a:off x="2477135" y="2764790"/>
            <a:ext cx="104140" cy="14668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Line 36"/>
          <p:cNvCxnSpPr/>
          <p:nvPr/>
        </p:nvCxnSpPr>
        <p:spPr>
          <a:xfrm>
            <a:off x="2538095" y="2728595"/>
            <a:ext cx="104140" cy="14668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텍스트 상자 37"/>
          <p:cNvSpPr txBox="1">
            <a:spLocks/>
          </p:cNvSpPr>
          <p:nvPr/>
        </p:nvSpPr>
        <p:spPr>
          <a:xfrm>
            <a:off x="5523865" y="5029200"/>
            <a:ext cx="300355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: 결정 경계와 가장 가까운 점들</a:t>
            </a:r>
            <a:endParaRPr lang="ko-KR" altLang="en-US" sz="1600" b="0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39" name="텍스트 상자 38"/>
          <p:cNvSpPr txBox="1">
            <a:spLocks/>
          </p:cNvSpPr>
          <p:nvPr/>
        </p:nvSpPr>
        <p:spPr>
          <a:xfrm>
            <a:off x="3063875" y="2063115"/>
            <a:ext cx="499364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: 결정 경계와 support vector 사이의 거리 x 2</a:t>
            </a:r>
            <a:endParaRPr lang="ko-KR" altLang="en-US" sz="1600" b="0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cxnSp>
        <p:nvCxnSpPr>
          <p:cNvPr id="40" name="Curved Arrow Connector 39"/>
          <p:cNvCxnSpPr/>
          <p:nvPr/>
        </p:nvCxnSpPr>
        <p:spPr>
          <a:xfrm>
            <a:off x="3653155" y="4624070"/>
            <a:ext cx="1535430" cy="1309370"/>
          </a:xfrm>
          <a:prstGeom prst="curvedConnector3">
            <a:avLst>
              <a:gd name="adj1" fmla="val 49977"/>
            </a:avLst>
          </a:prstGeom>
          <a:ln w="15875" cap="flat" cmpd="sng">
            <a:solidFill>
              <a:srgbClr val="4472C4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텍스트 상자 40"/>
          <p:cNvSpPr txBox="1">
            <a:spLocks/>
          </p:cNvSpPr>
          <p:nvPr/>
        </p:nvSpPr>
        <p:spPr>
          <a:xfrm>
            <a:off x="5145405" y="5699760"/>
            <a:ext cx="223456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Hyperplane(초평면)</a:t>
            </a:r>
            <a:endParaRPr lang="ko-KR" altLang="en-US" sz="1800" b="0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2" name="텍스트 상자 41"/>
          <p:cNvSpPr txBox="1">
            <a:spLocks/>
          </p:cNvSpPr>
          <p:nvPr/>
        </p:nvSpPr>
        <p:spPr>
          <a:xfrm>
            <a:off x="5706745" y="6066155"/>
            <a:ext cx="300355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: 분류의 기준이 되는 경계</a:t>
            </a:r>
            <a:endParaRPr lang="ko-KR" altLang="en-US" sz="1600" b="0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3" name="타원 42"/>
          <p:cNvSpPr>
            <a:spLocks/>
          </p:cNvSpPr>
          <p:nvPr/>
        </p:nvSpPr>
        <p:spPr>
          <a:xfrm rot="0">
            <a:off x="2551430" y="3949064"/>
            <a:ext cx="182245" cy="182245"/>
          </a:xfrm>
          <a:prstGeom prst="ellipse"/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cxnSp>
        <p:nvCxnSpPr>
          <p:cNvPr id="44" name="Elbow Arrow Connector 43"/>
          <p:cNvCxnSpPr/>
          <p:nvPr/>
        </p:nvCxnSpPr>
        <p:spPr>
          <a:xfrm rot="0">
            <a:off x="2721610" y="3997325"/>
            <a:ext cx="2297430" cy="1101090"/>
          </a:xfrm>
          <a:prstGeom prst="bentConnector3">
            <a:avLst>
              <a:gd name="adj1" fmla="val 49986"/>
            </a:avLst>
          </a:prstGeom>
          <a:ln w="15875" cap="flat" cmpd="sng">
            <a:solidFill>
              <a:srgbClr val="4472C4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 txBox="1">
            <a:spLocks/>
          </p:cNvSpPr>
          <p:nvPr/>
        </p:nvSpPr>
        <p:spPr>
          <a:xfrm rot="0">
            <a:off x="2544445" y="721360"/>
            <a:ext cx="5901690" cy="34734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cap="none" spc="300" dirty="0" smtClean="0" b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Unit </a:t>
            </a:r>
            <a:r>
              <a:rPr lang="en-US" altLang="ko-KR" sz="2400" cap="none" spc="-150" dirty="0" smtClean="0" b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cap="none" spc="300" dirty="0" smtClean="0" b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01</a:t>
            </a:r>
            <a:r>
              <a:rPr lang="en-US" altLang="ko-KR" sz="2400" cap="none" spc="-150" dirty="0" smtClean="0" b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ㅣ  </a:t>
            </a:r>
            <a:r>
              <a:rPr lang="en-US" altLang="ko-KR" sz="2400" cap="none" spc="50" dirty="0" smtClean="0" b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Support Vector Machine</a:t>
            </a:r>
            <a:endParaRPr lang="ko-KR" altLang="en-US" sz="2400" cap="none" dirty="0" smtClean="0" b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12롯데마트드림Bold" charset="0"/>
              <a:ea typeface="12롯데마트드림Bold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2196465" y="2753360"/>
          <a:ext cx="8126730" cy="19659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84350"/>
                <a:gridCol w="3103245"/>
                <a:gridCol w="3239135"/>
              </a:tblGrid>
              <a:tr h="982980">
                <a:tc>
                  <a:txBody>
                    <a:bodyPr/>
                    <a:lstStyle/>
                    <a:p>
                      <a:pPr marL="0" indent="0" algn="ctr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dirty="0" smtClean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Error 허용 여부</a:t>
                      </a:r>
                      <a:endParaRPr lang="ko-KR" altLang="en-US" sz="1800" kern="1200" dirty="0" smtClean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dirty="0" smtClean="0" b="1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Hard Margin SVM                </a:t>
                      </a:r>
                      <a:endParaRPr lang="ko-KR" altLang="en-US" sz="1800" kern="1200" dirty="0" smtClean="0" b="1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  <a:p>
                      <a:pPr marL="0" indent="0" algn="ctr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kern="1200" dirty="0" smtClean="0" b="1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: error를 허용하지 않음</a:t>
                      </a:r>
                      <a:endParaRPr lang="ko-KR" altLang="en-US" sz="1400" kern="1200" dirty="0" smtClean="0" b="1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dirty="0" smtClean="0" b="1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Soft Margin SVM                    </a:t>
                      </a:r>
                      <a:r>
                        <a:rPr lang="en-US" altLang="ko-KR" sz="1400" kern="1200" dirty="0" smtClean="0" b="1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: error를 어느정도 허용함</a:t>
                      </a:r>
                      <a:endParaRPr lang="ko-KR" altLang="en-US" sz="1400" kern="1200" dirty="0" smtClean="0" b="1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</a:tr>
              <a:tr h="982980">
                <a:tc>
                  <a:txBody>
                    <a:bodyPr/>
                    <a:lstStyle/>
                    <a:p>
                      <a:pPr marL="0" indent="0" algn="ctr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dirty="0" smtClean="0" b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결정경계의 형태</a:t>
                      </a:r>
                      <a:endParaRPr lang="ko-KR" altLang="en-US" sz="1800" kern="1200" dirty="0" smtClean="0" b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dk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dirty="0" smtClean="0" b="1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선형 SVM</a:t>
                      </a:r>
                      <a:endParaRPr lang="ko-KR" altLang="en-US" sz="1800" kern="1200" dirty="0" smtClean="0" b="1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dk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fontAlgn="auto" defTabSz="508000" ea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kern="1200" dirty="0" smtClean="0" b="1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비선형 SVM</a:t>
                      </a:r>
                      <a:endParaRPr lang="ko-KR" altLang="en-US" sz="1800" kern="1200" dirty="0" smtClean="0" b="1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dk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="" xmlns:p14="http://schemas.microsoft.com/office/powerpoint/2010/main" xmlns:a16="http://schemas.microsoft.com/office/drawing/2014/main" id="{F4BA42EE-F198-485E-A08F-39DAF3E0EBBC}"/>
              </a:ext>
            </a:extLst>
          </p:cNvPr>
          <p:cNvSpPr txBox="1">
            <a:spLocks/>
          </p:cNvSpPr>
          <p:nvPr/>
        </p:nvSpPr>
        <p:spPr>
          <a:xfrm>
            <a:off x="2544445" y="721360"/>
            <a:ext cx="5900420" cy="346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02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Hyperplane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" t="8128" r="1746"/>
          <a:stretch>
            <a:fillRect/>
          </a:stretch>
        </p:blipFill>
        <p:spPr>
          <a:xfrm>
            <a:off x="1092200" y="1641475"/>
            <a:ext cx="9998710" cy="3990975"/>
          </a:xfrm>
          <a:prstGeom prst="rect">
            <a:avLst/>
          </a:prstGeom>
          <a:noFill/>
        </p:spPr>
      </p:pic>
      <p:sp>
        <p:nvSpPr>
          <p:cNvPr id="7" name="텍스트 상자 6"/>
          <p:cNvSpPr txBox="1">
            <a:spLocks/>
          </p:cNvSpPr>
          <p:nvPr/>
        </p:nvSpPr>
        <p:spPr>
          <a:xfrm>
            <a:off x="3197860" y="5877560"/>
            <a:ext cx="651954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A hyperplane in R  is an (n-1) dimensional subspace</a:t>
            </a:r>
            <a:endParaRPr lang="ko-KR" altLang="en-US" sz="1800" b="1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텍스트 상자 7"/>
          <p:cNvSpPr txBox="1">
            <a:spLocks/>
          </p:cNvSpPr>
          <p:nvPr/>
        </p:nvSpPr>
        <p:spPr>
          <a:xfrm>
            <a:off x="5044440" y="5810250"/>
            <a:ext cx="299085" cy="278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n</a:t>
            </a:r>
            <a:endParaRPr lang="ko-KR" altLang="en-US" sz="1200" b="1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007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 txBox="1">
            <a:spLocks noGrp="1"/>
          </p:cNvSpPr>
          <p:nvPr>
            <p:ph idx="1"/>
          </p:nvPr>
        </p:nvSpPr>
        <p:spPr>
          <a:xfrm>
            <a:off x="1896745" y="1974850"/>
            <a:ext cx="11569065" cy="506730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28600" indent="-228600" algn="l" defTabSz="914400" fontAlgn="base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400" b="0" cap="none" dirty="0" smtClean="0">
              <a:solidFill>
                <a:srgbClr val="000000"/>
              </a:solidFill>
              <a:latin typeface="12롯데마트드림Bold" charset="0"/>
              <a:ea typeface="12롯데마트드림Bold" charset="0"/>
            </a:endParaRPr>
          </a:p>
          <a:p>
            <a:pPr marL="0" indent="0" algn="l" defTabSz="914400" fontAlgn="base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200" b="0" cap="none" dirty="0" smtClean="0">
              <a:solidFill>
                <a:srgbClr val="000000"/>
              </a:solidFill>
              <a:latin typeface="12롯데마트드림Light" charset="0"/>
              <a:ea typeface="12롯데마트드림Light" charset="0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="" xmlns:p14="http://schemas.microsoft.com/office/powerpoint/2010/main"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445" y="721360"/>
            <a:ext cx="5900420" cy="346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02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Hyperplane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5" name="텍스트 상자 4"/>
          <p:cNvSpPr txBox="1">
            <a:spLocks/>
          </p:cNvSpPr>
          <p:nvPr/>
        </p:nvSpPr>
        <p:spPr>
          <a:xfrm>
            <a:off x="1180465" y="1621155"/>
            <a:ext cx="10892155" cy="18776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굴림" charset="0"/>
              <a:ea typeface="굴림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 smtClean="0">
              <a:solidFill>
                <a:srgbClr val="000000"/>
              </a:solidFill>
              <a:latin typeface="굴림" charset="0"/>
              <a:ea typeface="굴림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 smtClean="0">
              <a:solidFill>
                <a:srgbClr val="000000"/>
              </a:solidFill>
              <a:latin typeface="굴림" charset="0"/>
              <a:ea typeface="굴림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n 차원 공간에서</a:t>
            </a:r>
            <a:endParaRPr lang="ko-KR" altLang="en-US" sz="1800" b="0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    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Cambria Math" charset="0"/>
                <a:ea typeface="Cambria Math" charset="0"/>
              </a:rPr>
              <a:t>𝑤</a:t>
            </a:r>
            <a:r>
              <a:rPr lang="en-US" altLang="ko-KR" sz="1600" b="0" cap="none" dirty="0" smtClean="0">
                <a:solidFill>
                  <a:srgbClr val="000000"/>
                </a:solidFill>
                <a:latin typeface="Cambria Math" charset="0"/>
                <a:ea typeface="Cambria Math" charset="0"/>
              </a:rPr>
              <a:t>1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Cambria Math" charset="0"/>
                <a:ea typeface="Cambria Math" charset="0"/>
              </a:rPr>
              <a:t>𝑥</a:t>
            </a:r>
            <a:r>
              <a:rPr lang="en-US" altLang="ko-KR" sz="1600" b="0" cap="none" dirty="0" smtClean="0">
                <a:solidFill>
                  <a:srgbClr val="000000"/>
                </a:solidFill>
                <a:latin typeface="Cambria Math" charset="0"/>
                <a:ea typeface="Cambria Math" charset="0"/>
              </a:rPr>
              <a:t>1 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Cambria Math" charset="0"/>
                <a:ea typeface="Cambria Math" charset="0"/>
              </a:rPr>
              <a:t>+ 𝑤</a:t>
            </a:r>
            <a:r>
              <a:rPr lang="en-US" altLang="ko-KR" sz="1600" b="0" cap="none" dirty="0" smtClean="0">
                <a:solidFill>
                  <a:srgbClr val="000000"/>
                </a:solidFill>
                <a:latin typeface="Cambria Math" charset="0"/>
                <a:ea typeface="Cambria Math" charset="0"/>
              </a:rPr>
              <a:t>2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Cambria Math" charset="0"/>
                <a:ea typeface="Cambria Math" charset="0"/>
              </a:rPr>
              <a:t>𝑥</a:t>
            </a:r>
            <a:r>
              <a:rPr lang="en-US" altLang="ko-KR" sz="1600" b="0" cap="none" dirty="0" smtClean="0">
                <a:solidFill>
                  <a:srgbClr val="000000"/>
                </a:solidFill>
                <a:latin typeface="Cambria Math" charset="0"/>
                <a:ea typeface="Cambria Math" charset="0"/>
              </a:rPr>
              <a:t>2 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Cambria Math" charset="0"/>
                <a:ea typeface="Cambria Math" charset="0"/>
              </a:rPr>
              <a:t>+ ⋯ + 𝑤</a:t>
            </a:r>
            <a:r>
              <a:rPr lang="en-US" altLang="ko-KR" sz="1600" b="0" cap="none" dirty="0" smtClean="0">
                <a:solidFill>
                  <a:srgbClr val="000000"/>
                </a:solidFill>
                <a:latin typeface="Cambria Math" charset="0"/>
                <a:ea typeface="Cambria Math" charset="0"/>
              </a:rPr>
              <a:t>𝑛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Cambria Math" charset="0"/>
                <a:ea typeface="Cambria Math" charset="0"/>
              </a:rPr>
              <a:t>𝑥</a:t>
            </a:r>
            <a:r>
              <a:rPr lang="en-US" altLang="ko-KR" sz="1600" b="0" cap="none" dirty="0" smtClean="0">
                <a:solidFill>
                  <a:srgbClr val="000000"/>
                </a:solidFill>
                <a:latin typeface="Cambria Math" charset="0"/>
                <a:ea typeface="Cambria Math" charset="0"/>
              </a:rPr>
              <a:t>𝑛 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Cambria Math" charset="0"/>
                <a:ea typeface="Cambria Math" charset="0"/>
              </a:rPr>
              <a:t>+ 𝑏 </a:t>
            </a:r>
            <a:endParaRPr lang="ko-KR" altLang="en-US" sz="2800" b="0" cap="none" dirty="0" smtClean="0">
              <a:solidFill>
                <a:srgbClr val="000000"/>
              </a:solidFill>
              <a:latin typeface="Cambria Math" charset="0"/>
              <a:ea typeface="Cambria Math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solidFill>
                  <a:srgbClr val="000000"/>
                </a:solidFill>
                <a:latin typeface="Cambria Math" charset="0"/>
                <a:ea typeface="Cambria Math" charset="0"/>
              </a:rPr>
              <a:t>  = 𝐰 𝐱 + 𝑏 = </a:t>
            </a:r>
            <a:r>
              <a:rPr lang="en-US" altLang="ko-KR" sz="2400" b="0" cap="none" dirty="0" smtClean="0">
                <a:solidFill>
                  <a:srgbClr val="000000"/>
                </a:solidFill>
                <a:latin typeface="Cambria Math" charset="0"/>
                <a:ea typeface="Cambria Math" charset="0"/>
              </a:rPr>
              <a:t>0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Cambria Math" charset="0"/>
                <a:ea typeface="Cambria Math" charset="0"/>
              </a:rPr>
              <a:t> </a:t>
            </a:r>
            <a:r>
              <a:rPr lang="en-US" altLang="ko-KR" sz="1800" b="0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 </a:t>
            </a:r>
            <a:endParaRPr lang="ko-KR" altLang="en-US" sz="1800" b="0" cap="none" dirty="0" smtClean="0">
              <a:solidFill>
                <a:srgbClr val="000000"/>
              </a:solidFill>
              <a:latin typeface="굴림" charset="0"/>
              <a:ea typeface="굴림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>
            <a:off x="1990725" y="3877310"/>
            <a:ext cx="502920" cy="3098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cap="none" dirty="0" smtClean="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2352"/>
                    </a:srgbClr>
                  </a:outerShdw>
                </a:effectLst>
                <a:latin typeface="나눔고딕" charset="0"/>
                <a:ea typeface="나눔고딕" charset="0"/>
              </a:rPr>
              <a:t>T</a:t>
            </a:r>
            <a:endParaRPr lang="ko-KR" altLang="en-US" sz="1400" b="1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>
            <a:off x="1938020" y="3032760"/>
            <a:ext cx="502285" cy="309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cap="none" dirty="0" smtClean="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2745"/>
                    </a:srgbClr>
                  </a:outerShdw>
                </a:effectLst>
                <a:latin typeface="나눔고딕" charset="0"/>
                <a:ea typeface="나눔고딕" charset="0"/>
              </a:rPr>
              <a:t>T</a:t>
            </a:r>
            <a:endParaRPr lang="ko-KR" altLang="en-US" sz="1400" b="1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8" name="텍스트 상자 7"/>
          <p:cNvSpPr txBox="1">
            <a:spLocks/>
          </p:cNvSpPr>
          <p:nvPr/>
        </p:nvSpPr>
        <p:spPr>
          <a:xfrm>
            <a:off x="1753235" y="3797935"/>
            <a:ext cx="4286885" cy="5251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solidFill>
                  <a:srgbClr val="000000"/>
                </a:solidFill>
                <a:latin typeface="Cambria Math" charset="0"/>
                <a:ea typeface="Cambria Math" charset="0"/>
              </a:rPr>
              <a:t>𝐰 𝐱 + 𝑏 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Arial" charset="0"/>
                <a:ea typeface="Arial" charset="0"/>
              </a:rPr>
              <a:t>&gt;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Cambria Math" charset="0"/>
                <a:ea typeface="Cambria Math" charset="0"/>
              </a:rPr>
              <a:t> </a:t>
            </a:r>
            <a:r>
              <a:rPr lang="en-US" altLang="ko-KR" sz="2400" b="0" cap="none" dirty="0" smtClean="0">
                <a:solidFill>
                  <a:srgbClr val="000000"/>
                </a:solidFill>
                <a:latin typeface="Cambria Math" charset="0"/>
                <a:ea typeface="Cambria Math" charset="0"/>
              </a:rPr>
              <a:t>0</a:t>
            </a:r>
            <a:r>
              <a:rPr lang="en-US" altLang="ko-KR" sz="1600" b="0" cap="none" dirty="0" smtClean="0">
                <a:solidFill>
                  <a:srgbClr val="000000"/>
                </a:solidFill>
                <a:latin typeface="Cambria Math" charset="0"/>
                <a:ea typeface="Cambria Math" charset="0"/>
              </a:rPr>
              <a:t>  : positive case</a:t>
            </a:r>
            <a:endParaRPr lang="ko-KR" altLang="en-US" sz="1600" b="0" cap="none" dirty="0" smtClean="0">
              <a:solidFill>
                <a:srgbClr val="000000"/>
              </a:solidFill>
              <a:latin typeface="Cambria Math" charset="0"/>
              <a:ea typeface="Cambria Math" charset="0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>
            <a:off x="1991995" y="4522470"/>
            <a:ext cx="502920" cy="3098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cap="none" dirty="0" smtClean="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2352"/>
                    </a:srgbClr>
                  </a:outerShdw>
                </a:effectLst>
                <a:latin typeface="나눔고딕" charset="0"/>
                <a:ea typeface="나눔고딕" charset="0"/>
              </a:rPr>
              <a:t>T</a:t>
            </a:r>
            <a:endParaRPr lang="ko-KR" altLang="en-US" sz="1400" b="1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0" name="텍스트 상자 9"/>
          <p:cNvSpPr txBox="1">
            <a:spLocks/>
          </p:cNvSpPr>
          <p:nvPr/>
        </p:nvSpPr>
        <p:spPr>
          <a:xfrm>
            <a:off x="1753870" y="4443095"/>
            <a:ext cx="5116195" cy="8020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solidFill>
                  <a:srgbClr val="000000"/>
                </a:solidFill>
                <a:latin typeface="Cambria Math" charset="0"/>
                <a:ea typeface="Cambria Math" charset="0"/>
              </a:rPr>
              <a:t>𝐰 𝐱 + 𝑏 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Arial" charset="0"/>
                <a:ea typeface="Arial" charset="0"/>
              </a:rPr>
              <a:t>&lt;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Cambria Math" charset="0"/>
                <a:ea typeface="Cambria Math" charset="0"/>
              </a:rPr>
              <a:t> </a:t>
            </a:r>
            <a:r>
              <a:rPr lang="en-US" altLang="ko-KR" sz="2400" b="0" cap="none" dirty="0" smtClean="0">
                <a:solidFill>
                  <a:srgbClr val="000000"/>
                </a:solidFill>
                <a:latin typeface="Cambria Math" charset="0"/>
                <a:ea typeface="Cambria Math" charset="0"/>
              </a:rPr>
              <a:t>0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Cambria Math" charset="0"/>
                <a:ea typeface="Cambria Math" charset="0"/>
              </a:rPr>
              <a:t> </a:t>
            </a:r>
            <a:r>
              <a:rPr lang="en-US" altLang="ko-KR" sz="1600" b="0" cap="none" dirty="0" smtClean="0">
                <a:solidFill>
                  <a:srgbClr val="000000"/>
                </a:solidFill>
                <a:latin typeface="Cambria Math" charset="0"/>
                <a:ea typeface="Cambria Math" charset="0"/>
              </a:rPr>
              <a:t>: negative case</a:t>
            </a:r>
            <a:endParaRPr lang="ko-KR" altLang="en-US" sz="1600" b="0" cap="none" dirty="0" smtClean="0">
              <a:solidFill>
                <a:srgbClr val="000000"/>
              </a:solidFill>
              <a:latin typeface="Cambria Math" charset="0"/>
              <a:ea typeface="Cambria Math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1" name="Rectangle 10"/>
          <p:cNvSpPr>
            <a:spLocks/>
          </p:cNvSpPr>
          <p:nvPr/>
        </p:nvSpPr>
        <p:spPr>
          <a:xfrm>
            <a:off x="1682115" y="2989580"/>
            <a:ext cx="1936115" cy="508000"/>
          </a:xfrm>
          <a:prstGeom prst="rect">
            <a:avLst/>
          </a:prstGeom>
          <a:noFill/>
          <a:ln w="25400" cap="flat" cmpd="sng"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나눔고딕" charset="0"/>
              <a:ea typeface="나눔고딕" charset="0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8667115" y="2383790"/>
            <a:ext cx="1936115" cy="2570480"/>
          </a:xfrm>
          <a:prstGeom prst="line">
            <a:avLst/>
          </a:prstGeom>
          <a:ln w="28575" cap="flat" cmpd="sng">
            <a:solidFill>
              <a:srgbClr val="000000">
                <a:alpha val="10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7893050" y="2877820"/>
            <a:ext cx="2124710" cy="2845435"/>
          </a:xfrm>
          <a:prstGeom prst="line">
            <a:avLst/>
          </a:prstGeom>
          <a:ln w="28575" cap="flat" cmpd="sng">
            <a:solidFill>
              <a:srgbClr val="000000">
                <a:alpha val="10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 도형 13"/>
          <p:cNvSpPr>
            <a:spLocks/>
          </p:cNvSpPr>
          <p:nvPr/>
        </p:nvSpPr>
        <p:spPr>
          <a:xfrm>
            <a:off x="7506970" y="2332355"/>
            <a:ext cx="3599815" cy="3017520"/>
          </a:xfrm>
          <a:prstGeom prst="corner">
            <a:avLst>
              <a:gd name="adj1" fmla="val 0"/>
              <a:gd name="adj2" fmla="val 0"/>
            </a:avLst>
          </a:prstGeom>
          <a:noFill/>
          <a:ln w="28575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n w="28575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</p:txBody>
      </p:sp>
      <p:sp>
        <p:nvSpPr>
          <p:cNvPr id="15" name="타원 14"/>
          <p:cNvSpPr>
            <a:spLocks/>
          </p:cNvSpPr>
          <p:nvPr/>
        </p:nvSpPr>
        <p:spPr>
          <a:xfrm>
            <a:off x="7846060" y="3834765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7" name="타원 16"/>
          <p:cNvSpPr>
            <a:spLocks/>
          </p:cNvSpPr>
          <p:nvPr/>
        </p:nvSpPr>
        <p:spPr>
          <a:xfrm>
            <a:off x="9130030" y="4812665"/>
            <a:ext cx="181610" cy="18161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8" name="타원 17"/>
          <p:cNvSpPr>
            <a:spLocks/>
          </p:cNvSpPr>
          <p:nvPr/>
        </p:nvSpPr>
        <p:spPr>
          <a:xfrm>
            <a:off x="8174355" y="4148455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9" name="타원 18"/>
          <p:cNvSpPr>
            <a:spLocks/>
          </p:cNvSpPr>
          <p:nvPr/>
        </p:nvSpPr>
        <p:spPr>
          <a:xfrm>
            <a:off x="8953500" y="4323715"/>
            <a:ext cx="181610" cy="181610"/>
          </a:xfrm>
          <a:prstGeom prst="ellipse">
            <a:avLst/>
          </a:prstGeom>
          <a:pattFill prst="solidDmnd">
            <a:fgClr>
              <a:srgbClr val="FF0000"/>
            </a:fgClr>
            <a:bgClr>
              <a:schemeClr val="bg1"/>
            </a:bgClr>
          </a:patt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0" name="타원 19"/>
          <p:cNvSpPr>
            <a:spLocks/>
          </p:cNvSpPr>
          <p:nvPr/>
        </p:nvSpPr>
        <p:spPr>
          <a:xfrm>
            <a:off x="9399905" y="3163570"/>
            <a:ext cx="181610" cy="18161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1" name="타원 20"/>
          <p:cNvSpPr>
            <a:spLocks/>
          </p:cNvSpPr>
          <p:nvPr/>
        </p:nvSpPr>
        <p:spPr>
          <a:xfrm>
            <a:off x="9260205" y="2729865"/>
            <a:ext cx="180975" cy="18097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2" name="타원 21"/>
          <p:cNvSpPr>
            <a:spLocks/>
          </p:cNvSpPr>
          <p:nvPr/>
        </p:nvSpPr>
        <p:spPr>
          <a:xfrm>
            <a:off x="9992995" y="3401060"/>
            <a:ext cx="180975" cy="18097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3" name="타원 22"/>
          <p:cNvSpPr>
            <a:spLocks/>
          </p:cNvSpPr>
          <p:nvPr/>
        </p:nvSpPr>
        <p:spPr>
          <a:xfrm>
            <a:off x="9991725" y="3877310"/>
            <a:ext cx="180975" cy="18097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4" name="타원 23"/>
          <p:cNvSpPr>
            <a:spLocks/>
          </p:cNvSpPr>
          <p:nvPr/>
        </p:nvSpPr>
        <p:spPr>
          <a:xfrm>
            <a:off x="10441940" y="3441700"/>
            <a:ext cx="180975" cy="18097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5" name="타원 24"/>
          <p:cNvSpPr>
            <a:spLocks/>
          </p:cNvSpPr>
          <p:nvPr/>
        </p:nvSpPr>
        <p:spPr>
          <a:xfrm>
            <a:off x="7875270" y="4509135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6" name="타원 25"/>
          <p:cNvSpPr>
            <a:spLocks/>
          </p:cNvSpPr>
          <p:nvPr/>
        </p:nvSpPr>
        <p:spPr>
          <a:xfrm>
            <a:off x="8187055" y="4814570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7" name="타원 26"/>
          <p:cNvSpPr>
            <a:spLocks/>
          </p:cNvSpPr>
          <p:nvPr/>
        </p:nvSpPr>
        <p:spPr>
          <a:xfrm>
            <a:off x="8717915" y="4820285"/>
            <a:ext cx="181610" cy="18161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8" name="타원 27"/>
          <p:cNvSpPr>
            <a:spLocks/>
          </p:cNvSpPr>
          <p:nvPr/>
        </p:nvSpPr>
        <p:spPr>
          <a:xfrm>
            <a:off x="8265795" y="3751580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9" name="타원 28"/>
          <p:cNvSpPr>
            <a:spLocks/>
          </p:cNvSpPr>
          <p:nvPr/>
        </p:nvSpPr>
        <p:spPr>
          <a:xfrm>
            <a:off x="8559165" y="4453890"/>
            <a:ext cx="181610" cy="18161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0" name="타원 29"/>
          <p:cNvSpPr>
            <a:spLocks/>
          </p:cNvSpPr>
          <p:nvPr/>
        </p:nvSpPr>
        <p:spPr>
          <a:xfrm>
            <a:off x="9563735" y="3599180"/>
            <a:ext cx="181610" cy="181610"/>
          </a:xfrm>
          <a:prstGeom prst="ellipse">
            <a:avLst/>
          </a:prstGeom>
          <a:pattFill prst="solidDmnd">
            <a:fgClr>
              <a:schemeClr val="accent1"/>
            </a:fgClr>
            <a:bgClr>
              <a:schemeClr val="bg1"/>
            </a:bgClr>
          </a:patt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1" name="타원 30"/>
          <p:cNvSpPr>
            <a:spLocks/>
          </p:cNvSpPr>
          <p:nvPr/>
        </p:nvSpPr>
        <p:spPr>
          <a:xfrm>
            <a:off x="9740900" y="3202940"/>
            <a:ext cx="180975" cy="18097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2" name="타원 31"/>
          <p:cNvSpPr>
            <a:spLocks/>
          </p:cNvSpPr>
          <p:nvPr/>
        </p:nvSpPr>
        <p:spPr>
          <a:xfrm>
            <a:off x="10393680" y="4002405"/>
            <a:ext cx="180975" cy="18097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3" name="타원 32"/>
          <p:cNvSpPr>
            <a:spLocks/>
          </p:cNvSpPr>
          <p:nvPr/>
        </p:nvSpPr>
        <p:spPr>
          <a:xfrm>
            <a:off x="9900285" y="2909570"/>
            <a:ext cx="180975" cy="18097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7966075" y="2188845"/>
            <a:ext cx="2423795" cy="3265805"/>
          </a:xfrm>
          <a:prstGeom prst="line">
            <a:avLst/>
          </a:prstGeom>
          <a:ln w="41275" cap="flat" cmpd="sng">
            <a:solidFill>
              <a:srgbClr val="E76826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텍스트 상자 41"/>
          <p:cNvSpPr txBox="1">
            <a:spLocks/>
          </p:cNvSpPr>
          <p:nvPr/>
        </p:nvSpPr>
        <p:spPr>
          <a:xfrm>
            <a:off x="7418070" y="1828800"/>
            <a:ext cx="501650" cy="278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cap="none" dirty="0" smtClean="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나눔고딕" charset="0"/>
                <a:ea typeface="나눔고딕" charset="0"/>
              </a:rPr>
              <a:t>T</a:t>
            </a:r>
            <a:endParaRPr lang="ko-KR" altLang="en-US" sz="1200" b="1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3" name="텍스트 상자 42"/>
          <p:cNvSpPr txBox="1">
            <a:spLocks/>
          </p:cNvSpPr>
          <p:nvPr/>
        </p:nvSpPr>
        <p:spPr>
          <a:xfrm>
            <a:off x="7204075" y="1761490"/>
            <a:ext cx="2313940" cy="7086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rgbClr val="000000"/>
                </a:solidFill>
                <a:latin typeface="Cambria Math" charset="0"/>
                <a:ea typeface="Cambria Math" charset="0"/>
              </a:rPr>
              <a:t>𝐰 𝐱 + 𝑏 </a:t>
            </a:r>
            <a:r>
              <a:rPr lang="en-US" altLang="ko-KR" sz="2400" b="0" cap="none" dirty="0" smtClean="0">
                <a:solidFill>
                  <a:srgbClr val="000000"/>
                </a:solidFill>
                <a:latin typeface="Arial" charset="0"/>
                <a:ea typeface="Cambria Math" charset="0"/>
              </a:rPr>
              <a:t>=</a:t>
            </a:r>
            <a:r>
              <a:rPr lang="en-US" altLang="ko-KR" sz="2400" b="0" cap="none" dirty="0" smtClean="0">
                <a:solidFill>
                  <a:srgbClr val="000000"/>
                </a:solidFill>
                <a:latin typeface="Cambria Math" charset="0"/>
                <a:ea typeface="Cambria Math" charset="0"/>
              </a:rPr>
              <a:t> </a:t>
            </a:r>
            <a:r>
              <a:rPr lang="en-US" altLang="ko-KR" sz="2000" b="0" cap="none" dirty="0" smtClean="0">
                <a:solidFill>
                  <a:srgbClr val="000000"/>
                </a:solidFill>
                <a:latin typeface="Cambria Math" charset="0"/>
                <a:ea typeface="Cambria Math" charset="0"/>
              </a:rPr>
              <a:t>0</a:t>
            </a:r>
            <a:r>
              <a:rPr lang="en-US" altLang="ko-KR" sz="2400" b="0" cap="none" dirty="0" smtClean="0">
                <a:solidFill>
                  <a:srgbClr val="000000"/>
                </a:solidFill>
                <a:latin typeface="Cambria Math" charset="0"/>
                <a:ea typeface="Cambria Math" charset="0"/>
              </a:rPr>
              <a:t> </a:t>
            </a:r>
            <a:endParaRPr lang="ko-KR" altLang="en-US" sz="1050" b="0" cap="none" dirty="0" smtClean="0">
              <a:solidFill>
                <a:srgbClr val="000000"/>
              </a:solidFill>
              <a:latin typeface="굴림" charset="0"/>
              <a:ea typeface="굴림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4" name="텍스트 상자 43"/>
          <p:cNvSpPr txBox="1">
            <a:spLocks/>
          </p:cNvSpPr>
          <p:nvPr/>
        </p:nvSpPr>
        <p:spPr>
          <a:xfrm>
            <a:off x="9597390" y="5662295"/>
            <a:ext cx="501650" cy="278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cap="none" dirty="0" smtClean="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나눔고딕" charset="0"/>
                <a:ea typeface="나눔고딕" charset="0"/>
              </a:rPr>
              <a:t>T</a:t>
            </a:r>
            <a:endParaRPr lang="ko-KR" altLang="en-US" sz="1200" b="1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5" name="텍스트 상자 44"/>
          <p:cNvSpPr txBox="1">
            <a:spLocks/>
          </p:cNvSpPr>
          <p:nvPr/>
        </p:nvSpPr>
        <p:spPr>
          <a:xfrm>
            <a:off x="9382125" y="5594985"/>
            <a:ext cx="2313940" cy="7086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rgbClr val="000000"/>
                </a:solidFill>
                <a:latin typeface="Cambria Math" charset="0"/>
                <a:ea typeface="Cambria Math" charset="0"/>
              </a:rPr>
              <a:t>𝐰 𝐱 + 𝑏 </a:t>
            </a:r>
            <a:r>
              <a:rPr lang="en-US" altLang="ko-KR" sz="2400" b="0" cap="none" dirty="0" smtClean="0">
                <a:solidFill>
                  <a:srgbClr val="000000"/>
                </a:solidFill>
                <a:latin typeface="Arial" charset="0"/>
                <a:ea typeface="Cambria Math" charset="0"/>
              </a:rPr>
              <a:t>&lt;</a:t>
            </a:r>
            <a:r>
              <a:rPr lang="en-US" altLang="ko-KR" sz="2400" b="0" cap="none" dirty="0" smtClean="0">
                <a:solidFill>
                  <a:srgbClr val="000000"/>
                </a:solidFill>
                <a:latin typeface="Cambria Math" charset="0"/>
                <a:ea typeface="Cambria Math" charset="0"/>
              </a:rPr>
              <a:t> </a:t>
            </a:r>
            <a:r>
              <a:rPr lang="en-US" altLang="ko-KR" sz="2000" b="0" cap="none" dirty="0" smtClean="0">
                <a:solidFill>
                  <a:srgbClr val="000000"/>
                </a:solidFill>
                <a:latin typeface="Cambria Math" charset="0"/>
                <a:ea typeface="Cambria Math" charset="0"/>
              </a:rPr>
              <a:t>0</a:t>
            </a:r>
            <a:r>
              <a:rPr lang="en-US" altLang="ko-KR" sz="2400" b="0" cap="none" dirty="0" smtClean="0">
                <a:solidFill>
                  <a:srgbClr val="000000"/>
                </a:solidFill>
                <a:latin typeface="Cambria Math" charset="0"/>
                <a:ea typeface="Cambria Math" charset="0"/>
              </a:rPr>
              <a:t> </a:t>
            </a:r>
            <a:endParaRPr lang="ko-KR" altLang="en-US" sz="1050" b="0" cap="none" dirty="0" smtClean="0">
              <a:solidFill>
                <a:srgbClr val="000000"/>
              </a:solidFill>
              <a:latin typeface="굴림" charset="0"/>
              <a:ea typeface="굴림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6" name="텍스트 상자 45"/>
          <p:cNvSpPr txBox="1">
            <a:spLocks/>
          </p:cNvSpPr>
          <p:nvPr/>
        </p:nvSpPr>
        <p:spPr>
          <a:xfrm>
            <a:off x="10602595" y="4965700"/>
            <a:ext cx="501650" cy="2781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cap="none" dirty="0" smtClean="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나눔고딕" charset="0"/>
                <a:ea typeface="나눔고딕" charset="0"/>
              </a:rPr>
              <a:t>T</a:t>
            </a:r>
            <a:endParaRPr lang="ko-KR" altLang="en-US" sz="1200" b="1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7" name="텍스트 상자 46"/>
          <p:cNvSpPr txBox="1">
            <a:spLocks/>
          </p:cNvSpPr>
          <p:nvPr/>
        </p:nvSpPr>
        <p:spPr>
          <a:xfrm>
            <a:off x="10389235" y="4899025"/>
            <a:ext cx="2313940" cy="7086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rgbClr val="000000"/>
                </a:solidFill>
                <a:latin typeface="Cambria Math" charset="0"/>
                <a:ea typeface="Cambria Math" charset="0"/>
              </a:rPr>
              <a:t>𝐰 𝐱 + 𝑏 </a:t>
            </a:r>
            <a:r>
              <a:rPr lang="en-US" altLang="ko-KR" sz="2400" b="0" cap="none" dirty="0" smtClean="0">
                <a:solidFill>
                  <a:srgbClr val="000000"/>
                </a:solidFill>
                <a:latin typeface="Arial" charset="0"/>
                <a:ea typeface="Cambria Math" charset="0"/>
              </a:rPr>
              <a:t>&gt;</a:t>
            </a:r>
            <a:r>
              <a:rPr lang="en-US" altLang="ko-KR" sz="2400" b="0" cap="none" dirty="0" smtClean="0">
                <a:solidFill>
                  <a:srgbClr val="000000"/>
                </a:solidFill>
                <a:latin typeface="Cambria Math" charset="0"/>
                <a:ea typeface="Cambria Math" charset="0"/>
              </a:rPr>
              <a:t> </a:t>
            </a:r>
            <a:r>
              <a:rPr lang="en-US" altLang="ko-KR" sz="2000" b="0" cap="none" dirty="0" smtClean="0">
                <a:solidFill>
                  <a:srgbClr val="000000"/>
                </a:solidFill>
                <a:latin typeface="Cambria Math" charset="0"/>
                <a:ea typeface="Cambria Math" charset="0"/>
              </a:rPr>
              <a:t>0</a:t>
            </a:r>
            <a:r>
              <a:rPr lang="en-US" altLang="ko-KR" sz="2400" b="0" cap="none" dirty="0" smtClean="0">
                <a:solidFill>
                  <a:srgbClr val="000000"/>
                </a:solidFill>
                <a:latin typeface="Cambria Math" charset="0"/>
                <a:ea typeface="Cambria Math" charset="0"/>
              </a:rPr>
              <a:t> </a:t>
            </a:r>
            <a:endParaRPr lang="ko-KR" altLang="en-US" sz="1050" b="0" cap="none" dirty="0" smtClean="0">
              <a:solidFill>
                <a:srgbClr val="000000"/>
              </a:solidFill>
              <a:latin typeface="굴림" charset="0"/>
              <a:ea typeface="굴림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b="0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cxnSp>
        <p:nvCxnSpPr>
          <p:cNvPr id="48" name="Arrow 47"/>
          <p:cNvCxnSpPr/>
          <p:nvPr/>
        </p:nvCxnSpPr>
        <p:spPr>
          <a:xfrm flipV="1">
            <a:off x="8416925" y="2370455"/>
            <a:ext cx="537845" cy="391160"/>
          </a:xfrm>
          <a:prstGeom prst="straightConnector1">
            <a:avLst/>
          </a:prstGeom>
          <a:ln w="28575" cap="flat" cmpd="sng">
            <a:solidFill>
              <a:srgbClr val="009900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텍스트 상자 48"/>
          <p:cNvSpPr txBox="1">
            <a:spLocks/>
          </p:cNvSpPr>
          <p:nvPr/>
        </p:nvSpPr>
        <p:spPr>
          <a:xfrm>
            <a:off x="8898890" y="2145030"/>
            <a:ext cx="29972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 smtClean="0">
                <a:solidFill>
                  <a:srgbClr val="009900"/>
                </a:solidFill>
                <a:latin typeface="나눔고딕" charset="0"/>
                <a:ea typeface="나눔고딕" charset="0"/>
              </a:rPr>
              <a:t>w</a:t>
            </a:r>
            <a:endParaRPr lang="ko-KR" altLang="en-US" sz="1800" b="1" cap="none" dirty="0" smtClean="0">
              <a:solidFill>
                <a:srgbClr val="009900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0" name="텍스트 상자 49"/>
          <p:cNvSpPr txBox="1">
            <a:spLocks/>
          </p:cNvSpPr>
          <p:nvPr/>
        </p:nvSpPr>
        <p:spPr>
          <a:xfrm>
            <a:off x="2120265" y="5193030"/>
            <a:ext cx="502920" cy="309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 cap="none" dirty="0" smtClean="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2352"/>
                    </a:srgbClr>
                  </a:outerShdw>
                </a:effectLst>
                <a:latin typeface="나눔고딕" charset="0"/>
                <a:ea typeface="나눔고딕" charset="0"/>
              </a:rPr>
              <a:t>T</a:t>
            </a:r>
            <a:endParaRPr lang="ko-KR" altLang="en-US" sz="1400" b="1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1" name="텍스트 상자 50"/>
          <p:cNvSpPr txBox="1">
            <a:spLocks/>
          </p:cNvSpPr>
          <p:nvPr/>
        </p:nvSpPr>
        <p:spPr>
          <a:xfrm>
            <a:off x="1753870" y="5116195"/>
            <a:ext cx="5116195" cy="8013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solidFill>
                  <a:srgbClr val="000000"/>
                </a:solidFill>
                <a:latin typeface="Cambria Math" charset="0"/>
                <a:ea typeface="Cambria Math" charset="0"/>
              </a:rPr>
              <a:t>(𝐰 𝐱 + 𝑏)y  </a:t>
            </a:r>
            <a:r>
              <a:rPr lang="en-US" altLang="ko-KR" sz="1600" b="0" cap="none" dirty="0" smtClean="0">
                <a:solidFill>
                  <a:srgbClr val="000000"/>
                </a:solidFill>
                <a:latin typeface="Cambria Math" charset="0"/>
                <a:ea typeface="Cambria Math" charset="0"/>
              </a:rPr>
              <a:t>: confidence level</a:t>
            </a:r>
            <a:endParaRPr lang="ko-KR" altLang="en-US" sz="1600" b="0" cap="none" dirty="0" smtClean="0">
              <a:solidFill>
                <a:srgbClr val="000000"/>
              </a:solidFill>
              <a:latin typeface="Cambria Math" charset="0"/>
              <a:ea typeface="Cambria Math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2" name="타원 51"/>
          <p:cNvSpPr>
            <a:spLocks/>
          </p:cNvSpPr>
          <p:nvPr/>
        </p:nvSpPr>
        <p:spPr>
          <a:xfrm>
            <a:off x="8662035" y="4001135"/>
            <a:ext cx="181610" cy="181610"/>
          </a:xfrm>
          <a:prstGeom prst="ellipse">
            <a:avLst/>
          </a:prstGeom>
          <a:pattFill prst="solidDmnd">
            <a:fgClr>
              <a:srgbClr val="FF0000"/>
            </a:fgClr>
            <a:bgClr>
              <a:schemeClr val="bg1"/>
            </a:bgClr>
          </a:patt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057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="" xmlns:p14="http://schemas.microsoft.com/office/powerpoint/2010/main" xmlns:a16="http://schemas.microsoft.com/office/drawing/2014/main" id="{0C9C8E8B-BBA1-4564-8D3D-A5D2E2723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385" y="1499870"/>
            <a:ext cx="11567795" cy="5066030"/>
          </a:xfr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200" b="0" cap="none" dirty="0" smtClean="0">
              <a:solidFill>
                <a:srgbClr val="000000"/>
              </a:solidFill>
              <a:latin typeface="12롯데마트드림Light" charset="0"/>
              <a:ea typeface="12롯데마트드림Light" charset="0"/>
            </a:endParaRPr>
          </a:p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400" b="0" cap="none" dirty="0" smtClean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="" xmlns:p14="http://schemas.microsoft.com/office/powerpoint/2010/main" xmlns:a16="http://schemas.microsoft.com/office/drawing/2014/main" id="{F7C5B99A-7A2A-47B4-844E-A43072F6544D}"/>
              </a:ext>
            </a:extLst>
          </p:cNvPr>
          <p:cNvSpPr txBox="1">
            <a:spLocks/>
          </p:cNvSpPr>
          <p:nvPr/>
        </p:nvSpPr>
        <p:spPr>
          <a:xfrm>
            <a:off x="2544445" y="721360"/>
            <a:ext cx="5901055" cy="34671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Unit 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03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ㅣ  Margin distance</a:t>
            </a:r>
            <a:endParaRPr lang="ko-KR" altLang="en-US" sz="2400" b="0" cap="none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12롯데마트드림Bold" charset="0"/>
              <a:ea typeface="12롯데마트드림Bold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87145" y="1918335"/>
            <a:ext cx="9552305" cy="40722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94877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 txBox="1">
            <a:spLocks noGrp="1"/>
          </p:cNvSpPr>
          <p:nvPr>
            <p:ph idx="1"/>
          </p:nvPr>
        </p:nvSpPr>
        <p:spPr>
          <a:xfrm>
            <a:off x="413385" y="1499870"/>
            <a:ext cx="11567795" cy="506603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100" b="0" cap="none" dirty="0" smtClean="0">
              <a:solidFill>
                <a:srgbClr val="000000"/>
              </a:solidFill>
              <a:latin typeface="12롯데마트드림Light" charset="0"/>
              <a:ea typeface="12롯데마트드림Light" charset="0"/>
            </a:endParaRPr>
          </a:p>
          <a:p>
            <a:pPr marL="0" indent="0" algn="l" defTabSz="914400" fontAlgn="auto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000000"/>
                </a:solidFill>
                <a:latin typeface="12롯데마트드림Light" charset="0"/>
                <a:ea typeface="12롯데마트드림Light" charset="0"/>
              </a:rPr>
              <a:t>임의의 점 x와 x로 부터 decision boundry에 내린 수선의 발 x</a:t>
            </a:r>
            <a:endParaRPr lang="ko-KR" altLang="en-US" sz="2000" b="0" cap="none" dirty="0" smtClean="0">
              <a:solidFill>
                <a:srgbClr val="000000"/>
              </a:solidFill>
              <a:latin typeface="12롯데마트드림Light" charset="0"/>
              <a:ea typeface="12롯데마트드림Light" charset="0"/>
            </a:endParaRPr>
          </a:p>
          <a:p>
            <a:pPr marL="228600" indent="-228600" algn="l" defTabSz="914400" fontAlgn="auto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200" b="0" cap="none" dirty="0" smtClean="0">
              <a:solidFill>
                <a:srgbClr val="000000"/>
              </a:solidFill>
              <a:latin typeface="12롯데마트드림Light" charset="0"/>
              <a:ea typeface="12롯데마트드림Light" charset="0"/>
            </a:endParaRPr>
          </a:p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400" b="0" cap="none" dirty="0" smtClean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="" xmlns:p14="http://schemas.microsoft.com/office/powerpoint/2010/main" xmlns:a16="http://schemas.microsoft.com/office/drawing/2014/main" id="{F7C5B99A-7A2A-47B4-844E-A43072F6544D}"/>
              </a:ext>
            </a:extLst>
          </p:cNvPr>
          <p:cNvSpPr txBox="1">
            <a:spLocks/>
          </p:cNvSpPr>
          <p:nvPr/>
        </p:nvSpPr>
        <p:spPr>
          <a:xfrm>
            <a:off x="2544445" y="721360"/>
            <a:ext cx="5901055" cy="34671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Unit 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03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ㅣ  Margin distance</a:t>
            </a:r>
            <a:endParaRPr lang="ko-KR" altLang="en-US" sz="2400" b="0" cap="none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12롯데마트드림Bold" charset="0"/>
              <a:ea typeface="12롯데마트드림Bold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04265" y="1917700"/>
            <a:ext cx="9979025" cy="4088765"/>
          </a:xfrm>
          <a:prstGeom prst="rect">
            <a:avLst/>
          </a:prstGeom>
          <a:noFill/>
        </p:spPr>
      </p:pic>
      <p:sp>
        <p:nvSpPr>
          <p:cNvPr id="5" name="텍스트 상자 4"/>
          <p:cNvSpPr txBox="1">
            <a:spLocks/>
          </p:cNvSpPr>
          <p:nvPr/>
        </p:nvSpPr>
        <p:spPr>
          <a:xfrm>
            <a:off x="7125970" y="1665605"/>
            <a:ext cx="188595" cy="309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p</a:t>
            </a:r>
            <a:endParaRPr lang="ko-KR" altLang="en-US" sz="1400" b="0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" name="Oval 5"/>
          <p:cNvSpPr>
            <a:spLocks/>
          </p:cNvSpPr>
          <p:nvPr/>
        </p:nvSpPr>
        <p:spPr>
          <a:xfrm>
            <a:off x="1263650" y="1519555"/>
            <a:ext cx="543560" cy="440055"/>
          </a:xfrm>
          <a:prstGeom prst="ellipse">
            <a:avLst/>
          </a:prstGeom>
          <a:noFill/>
          <a:ln w="22225" cap="flat" cmpd="sng">
            <a:solidFill>
              <a:srgbClr val="2F528F">
                <a:alpha val="72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7" name="Oval 6"/>
          <p:cNvSpPr>
            <a:spLocks/>
          </p:cNvSpPr>
          <p:nvPr/>
        </p:nvSpPr>
        <p:spPr>
          <a:xfrm>
            <a:off x="5835650" y="1501140"/>
            <a:ext cx="1483995" cy="525145"/>
          </a:xfrm>
          <a:prstGeom prst="ellipse">
            <a:avLst/>
          </a:prstGeom>
          <a:noFill/>
          <a:ln w="22225" cap="flat" cmpd="sng">
            <a:solidFill>
              <a:srgbClr val="2F528F">
                <a:alpha val="72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8" name="Oval 7"/>
          <p:cNvSpPr>
            <a:spLocks/>
          </p:cNvSpPr>
          <p:nvPr/>
        </p:nvSpPr>
        <p:spPr>
          <a:xfrm>
            <a:off x="1318260" y="3961130"/>
            <a:ext cx="1428750" cy="43370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12" name="텍스트 상자 11"/>
          <p:cNvSpPr txBox="1">
            <a:spLocks/>
          </p:cNvSpPr>
          <p:nvPr/>
        </p:nvSpPr>
        <p:spPr>
          <a:xfrm>
            <a:off x="2477770" y="4203065"/>
            <a:ext cx="617220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= 0</a:t>
            </a:r>
            <a:endParaRPr lang="ko-KR" altLang="en-US" sz="1400" b="0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616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="" xmlns:p14="http://schemas.microsoft.com/office/powerpoint/2010/main" xmlns:a16="http://schemas.microsoft.com/office/drawing/2014/main" id="{0C9C8E8B-BBA1-4564-8D3D-A5D2E2723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385" y="1499870"/>
            <a:ext cx="11567795" cy="5066030"/>
          </a:xfr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200" b="0" cap="none" dirty="0" smtClean="0">
              <a:solidFill>
                <a:srgbClr val="000000"/>
              </a:solidFill>
              <a:latin typeface="12롯데마트드림Light" charset="0"/>
              <a:ea typeface="12롯데마트드림Light" charset="0"/>
            </a:endParaRPr>
          </a:p>
          <a:p>
            <a:pPr marL="228600" indent="-228600" algn="l" defTabSz="914400" fontAlgn="auto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200" b="0" cap="none" dirty="0" smtClean="0">
              <a:solidFill>
                <a:srgbClr val="000000"/>
              </a:solidFill>
              <a:latin typeface="12롯데마트드림Light" charset="0"/>
              <a:ea typeface="12롯데마트드림Light" charset="0"/>
            </a:endParaRPr>
          </a:p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400" b="0" cap="none" dirty="0" smtClean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="" xmlns:p14="http://schemas.microsoft.com/office/powerpoint/2010/main" xmlns:a16="http://schemas.microsoft.com/office/drawing/2014/main" id="{F7C5B99A-7A2A-47B4-844E-A43072F6544D}"/>
              </a:ext>
            </a:extLst>
          </p:cNvPr>
          <p:cNvSpPr txBox="1">
            <a:spLocks/>
          </p:cNvSpPr>
          <p:nvPr/>
        </p:nvSpPr>
        <p:spPr>
          <a:xfrm>
            <a:off x="2544445" y="721360"/>
            <a:ext cx="5901055" cy="34671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Unit 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03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ㅣ  Margin Distance</a:t>
            </a:r>
            <a:endParaRPr lang="ko-KR" altLang="en-US" sz="2400" b="0" cap="none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12롯데마트드림Bold" charset="0"/>
              <a:ea typeface="12롯데마트드림Bold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2050" y="1953895"/>
            <a:ext cx="9780270" cy="4304665"/>
          </a:xfrm>
          <a:prstGeom prst="rect">
            <a:avLst/>
          </a:prstGeom>
          <a:noFill/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0" t="35030" r="53239" b="48352"/>
          <a:stretch>
            <a:fillRect/>
          </a:stretch>
        </p:blipFill>
        <p:spPr>
          <a:xfrm>
            <a:off x="3925570" y="5045710"/>
            <a:ext cx="2350770" cy="803910"/>
          </a:xfrm>
          <a:prstGeom prst="rect">
            <a:avLst/>
          </a:prstGeom>
          <a:noFill/>
        </p:spPr>
      </p:pic>
      <p:sp>
        <p:nvSpPr>
          <p:cNvPr id="6" name="Rectangle 5"/>
          <p:cNvSpPr>
            <a:spLocks/>
          </p:cNvSpPr>
          <p:nvPr/>
        </p:nvSpPr>
        <p:spPr>
          <a:xfrm>
            <a:off x="1006475" y="4491990"/>
            <a:ext cx="5055235" cy="1978660"/>
          </a:xfrm>
          <a:prstGeom prst="rect">
            <a:avLst/>
          </a:prstGeom>
          <a:noFill/>
          <a:ln w="47625" cap="flat" cmpd="sng"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8" name="텍스트 상자 7"/>
          <p:cNvSpPr txBox="1">
            <a:spLocks/>
          </p:cNvSpPr>
          <p:nvPr/>
        </p:nvSpPr>
        <p:spPr>
          <a:xfrm>
            <a:off x="3131185" y="5328285"/>
            <a:ext cx="1941195" cy="308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제약조건:</a:t>
            </a:r>
            <a:endParaRPr lang="ko-KR" altLang="en-US" sz="1400" b="0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319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="" xmlns:p14="http://schemas.microsoft.com/office/powerpoint/2010/main" xmlns:a16="http://schemas.microsoft.com/office/drawing/2014/main" id="{F7C5B99A-7A2A-47B4-844E-A43072F6544D}"/>
              </a:ext>
            </a:extLst>
          </p:cNvPr>
          <p:cNvSpPr txBox="1">
            <a:spLocks/>
          </p:cNvSpPr>
          <p:nvPr/>
        </p:nvSpPr>
        <p:spPr>
          <a:xfrm>
            <a:off x="2544445" y="721360"/>
            <a:ext cx="5901055" cy="34671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Unit 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04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ㅣ  Type of SVM</a:t>
            </a:r>
            <a:endParaRPr lang="ko-KR" altLang="en-US" sz="2400" b="0" cap="none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12롯데마트드림Bold" charset="0"/>
              <a:ea typeface="12롯데마트드림Bold" charset="0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4651375" y="1773555"/>
            <a:ext cx="3061335" cy="3719830"/>
          </a:xfrm>
          <a:prstGeom prst="line">
            <a:avLst/>
          </a:prstGeom>
          <a:ln w="28575" cap="flat" cmpd="sng">
            <a:solidFill>
              <a:srgbClr val="000000">
                <a:alpha val="10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877945" y="2267585"/>
            <a:ext cx="3061335" cy="3719830"/>
          </a:xfrm>
          <a:prstGeom prst="line">
            <a:avLst/>
          </a:prstGeom>
          <a:ln w="28575" cap="flat" cmpd="sng">
            <a:solidFill>
              <a:srgbClr val="000000">
                <a:alpha val="10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 도형 22"/>
          <p:cNvSpPr>
            <a:spLocks/>
          </p:cNvSpPr>
          <p:nvPr/>
        </p:nvSpPr>
        <p:spPr>
          <a:xfrm>
            <a:off x="3093085" y="1647190"/>
            <a:ext cx="5452745" cy="4188460"/>
          </a:xfrm>
          <a:prstGeom prst="corner">
            <a:avLst>
              <a:gd name="adj1" fmla="val 0"/>
              <a:gd name="adj2" fmla="val 0"/>
            </a:avLst>
          </a:prstGeom>
          <a:noFill/>
          <a:ln w="28575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n w="28575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</p:txBody>
      </p:sp>
      <p:sp>
        <p:nvSpPr>
          <p:cNvPr id="24" name="타원 23"/>
          <p:cNvSpPr>
            <a:spLocks/>
          </p:cNvSpPr>
          <p:nvPr/>
        </p:nvSpPr>
        <p:spPr>
          <a:xfrm>
            <a:off x="4330700" y="3815080"/>
            <a:ext cx="201295" cy="17907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5" name="타원 24"/>
          <p:cNvSpPr>
            <a:spLocks/>
          </p:cNvSpPr>
          <p:nvPr/>
        </p:nvSpPr>
        <p:spPr>
          <a:xfrm>
            <a:off x="5184140" y="3902710"/>
            <a:ext cx="201295" cy="17907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6" name="타원 25"/>
          <p:cNvSpPr>
            <a:spLocks/>
          </p:cNvSpPr>
          <p:nvPr/>
        </p:nvSpPr>
        <p:spPr>
          <a:xfrm>
            <a:off x="5784850" y="5058410"/>
            <a:ext cx="201295" cy="17907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7" name="타원 26"/>
          <p:cNvSpPr>
            <a:spLocks/>
          </p:cNvSpPr>
          <p:nvPr/>
        </p:nvSpPr>
        <p:spPr>
          <a:xfrm>
            <a:off x="3468370" y="3650615"/>
            <a:ext cx="201295" cy="17907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8" name="타원 27"/>
          <p:cNvSpPr>
            <a:spLocks/>
          </p:cNvSpPr>
          <p:nvPr/>
        </p:nvSpPr>
        <p:spPr>
          <a:xfrm>
            <a:off x="4045585" y="5032375"/>
            <a:ext cx="201295" cy="17907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9" name="타원 28"/>
          <p:cNvSpPr>
            <a:spLocks/>
          </p:cNvSpPr>
          <p:nvPr/>
        </p:nvSpPr>
        <p:spPr>
          <a:xfrm>
            <a:off x="5883910" y="3143885"/>
            <a:ext cx="203200" cy="17970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0" name="타원 29"/>
          <p:cNvSpPr>
            <a:spLocks/>
          </p:cNvSpPr>
          <p:nvPr/>
        </p:nvSpPr>
        <p:spPr>
          <a:xfrm>
            <a:off x="5744845" y="2710180"/>
            <a:ext cx="201295" cy="17907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1" name="타원 30"/>
          <p:cNvSpPr>
            <a:spLocks/>
          </p:cNvSpPr>
          <p:nvPr/>
        </p:nvSpPr>
        <p:spPr>
          <a:xfrm>
            <a:off x="7545705" y="3811905"/>
            <a:ext cx="201295" cy="17907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2" name="타원 31"/>
          <p:cNvSpPr>
            <a:spLocks/>
          </p:cNvSpPr>
          <p:nvPr/>
        </p:nvSpPr>
        <p:spPr>
          <a:xfrm>
            <a:off x="6513830" y="3815080"/>
            <a:ext cx="201295" cy="17907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3" name="타원 32"/>
          <p:cNvSpPr>
            <a:spLocks/>
          </p:cNvSpPr>
          <p:nvPr/>
        </p:nvSpPr>
        <p:spPr>
          <a:xfrm>
            <a:off x="6926580" y="3422015"/>
            <a:ext cx="201295" cy="17907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4" name="타원 33"/>
          <p:cNvSpPr>
            <a:spLocks/>
          </p:cNvSpPr>
          <p:nvPr/>
        </p:nvSpPr>
        <p:spPr>
          <a:xfrm>
            <a:off x="4232275" y="4393565"/>
            <a:ext cx="201295" cy="17907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5" name="타원 34"/>
          <p:cNvSpPr>
            <a:spLocks/>
          </p:cNvSpPr>
          <p:nvPr/>
        </p:nvSpPr>
        <p:spPr>
          <a:xfrm>
            <a:off x="4671695" y="4794885"/>
            <a:ext cx="201295" cy="17907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6" name="타원 35"/>
          <p:cNvSpPr>
            <a:spLocks/>
          </p:cNvSpPr>
          <p:nvPr/>
        </p:nvSpPr>
        <p:spPr>
          <a:xfrm>
            <a:off x="4331335" y="3248660"/>
            <a:ext cx="201295" cy="17907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7" name="타원 36"/>
          <p:cNvSpPr>
            <a:spLocks/>
          </p:cNvSpPr>
          <p:nvPr/>
        </p:nvSpPr>
        <p:spPr>
          <a:xfrm>
            <a:off x="4750435" y="3731895"/>
            <a:ext cx="201295" cy="17907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8" name="타원 37"/>
          <p:cNvSpPr>
            <a:spLocks/>
          </p:cNvSpPr>
          <p:nvPr/>
        </p:nvSpPr>
        <p:spPr>
          <a:xfrm>
            <a:off x="5043805" y="4434205"/>
            <a:ext cx="201295" cy="17907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9" name="타원 38"/>
          <p:cNvSpPr>
            <a:spLocks/>
          </p:cNvSpPr>
          <p:nvPr/>
        </p:nvSpPr>
        <p:spPr>
          <a:xfrm>
            <a:off x="6096000" y="3563620"/>
            <a:ext cx="203200" cy="17970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0" name="타원 39"/>
          <p:cNvSpPr>
            <a:spLocks/>
          </p:cNvSpPr>
          <p:nvPr/>
        </p:nvSpPr>
        <p:spPr>
          <a:xfrm>
            <a:off x="6395720" y="3257550"/>
            <a:ext cx="201295" cy="17907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1" name="타원 40"/>
          <p:cNvSpPr>
            <a:spLocks/>
          </p:cNvSpPr>
          <p:nvPr/>
        </p:nvSpPr>
        <p:spPr>
          <a:xfrm>
            <a:off x="6878320" y="3982720"/>
            <a:ext cx="201295" cy="17907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2" name="타원 41"/>
          <p:cNvSpPr>
            <a:spLocks/>
          </p:cNvSpPr>
          <p:nvPr/>
        </p:nvSpPr>
        <p:spPr>
          <a:xfrm>
            <a:off x="6480810" y="2757170"/>
            <a:ext cx="201295" cy="17907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4215765" y="1925320"/>
            <a:ext cx="3108325" cy="3831590"/>
          </a:xfrm>
          <a:prstGeom prst="line">
            <a:avLst/>
          </a:prstGeom>
          <a:ln w="41275" cap="flat" cmpd="sng">
            <a:solidFill>
              <a:srgbClr val="E76826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/>
          <p:cNvSpPr>
            <a:spLocks/>
          </p:cNvSpPr>
          <p:nvPr/>
        </p:nvSpPr>
        <p:spPr>
          <a:xfrm>
            <a:off x="3852545" y="3199130"/>
            <a:ext cx="201295" cy="17907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0" name="타원 49"/>
          <p:cNvSpPr>
            <a:spLocks/>
          </p:cNvSpPr>
          <p:nvPr/>
        </p:nvSpPr>
        <p:spPr>
          <a:xfrm>
            <a:off x="4756150" y="5224145"/>
            <a:ext cx="201295" cy="17907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1" name="타원 50"/>
          <p:cNvSpPr>
            <a:spLocks/>
          </p:cNvSpPr>
          <p:nvPr/>
        </p:nvSpPr>
        <p:spPr>
          <a:xfrm>
            <a:off x="3757295" y="4081145"/>
            <a:ext cx="201295" cy="17907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2" name="타원 51"/>
          <p:cNvSpPr>
            <a:spLocks/>
          </p:cNvSpPr>
          <p:nvPr/>
        </p:nvSpPr>
        <p:spPr>
          <a:xfrm>
            <a:off x="6122035" y="2486660"/>
            <a:ext cx="203200" cy="17970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3" name="타원 52"/>
          <p:cNvSpPr>
            <a:spLocks/>
          </p:cNvSpPr>
          <p:nvPr/>
        </p:nvSpPr>
        <p:spPr>
          <a:xfrm>
            <a:off x="5983605" y="2051050"/>
            <a:ext cx="201295" cy="17907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5" name="타원 54"/>
          <p:cNvSpPr>
            <a:spLocks/>
          </p:cNvSpPr>
          <p:nvPr/>
        </p:nvSpPr>
        <p:spPr>
          <a:xfrm>
            <a:off x="6929120" y="2693670"/>
            <a:ext cx="201295" cy="17907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6" name="타원 55"/>
          <p:cNvSpPr>
            <a:spLocks/>
          </p:cNvSpPr>
          <p:nvPr/>
        </p:nvSpPr>
        <p:spPr>
          <a:xfrm>
            <a:off x="6621145" y="2231390"/>
            <a:ext cx="201295" cy="17907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7" name="타원 56"/>
          <p:cNvSpPr>
            <a:spLocks/>
          </p:cNvSpPr>
          <p:nvPr/>
        </p:nvSpPr>
        <p:spPr>
          <a:xfrm>
            <a:off x="7556500" y="3140710"/>
            <a:ext cx="203200" cy="17970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8" name="텍스트 상자 57"/>
          <p:cNvSpPr txBox="1">
            <a:spLocks/>
          </p:cNvSpPr>
          <p:nvPr/>
        </p:nvSpPr>
        <p:spPr>
          <a:xfrm>
            <a:off x="8338185" y="5122545"/>
            <a:ext cx="236537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Decision Boundary</a:t>
            </a:r>
            <a:endParaRPr lang="ko-KR" altLang="en-US" sz="1800" b="1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cxnSp>
        <p:nvCxnSpPr>
          <p:cNvPr id="59" name="Elbow Arrow Connector 58"/>
          <p:cNvCxnSpPr>
            <a:endCxn id="58" idx="1"/>
          </p:cNvCxnSpPr>
          <p:nvPr/>
        </p:nvCxnSpPr>
        <p:spPr>
          <a:xfrm flipV="1">
            <a:off x="7163435" y="5307330"/>
            <a:ext cx="1175385" cy="209550"/>
          </a:xfrm>
          <a:prstGeom prst="bentConnector3">
            <a:avLst>
              <a:gd name="adj1" fmla="val 66056"/>
            </a:avLst>
          </a:prstGeom>
          <a:ln w="6350" cap="flat" cmpd="sng">
            <a:prstDash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335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 txBox="1">
            <a:spLocks/>
          </p:cNvSpPr>
          <p:nvPr/>
        </p:nvSpPr>
        <p:spPr>
          <a:xfrm>
            <a:off x="2544445" y="721360"/>
            <a:ext cx="5901055" cy="34671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Unit 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04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ㅣ  Type of SVM</a:t>
            </a:r>
            <a:endParaRPr lang="ko-KR" altLang="en-US" sz="2400" b="0" cap="none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0" name="TextBox 19"/>
          <p:cNvSpPr txBox="1">
            <a:spLocks/>
          </p:cNvSpPr>
          <p:nvPr/>
        </p:nvSpPr>
        <p:spPr>
          <a:xfrm>
            <a:off x="-175260" y="2710180"/>
            <a:ext cx="3742055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12롯데마트드림Bold" charset="0"/>
              <a:ea typeface="12롯데마트드림Bold" charset="0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4651375" y="1773555"/>
            <a:ext cx="3061335" cy="3719830"/>
          </a:xfrm>
          <a:prstGeom prst="line">
            <a:avLst/>
          </a:prstGeom>
          <a:ln w="28575" cap="flat" cmpd="sng">
            <a:solidFill>
              <a:srgbClr val="000000">
                <a:alpha val="10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3877945" y="2267585"/>
            <a:ext cx="3061335" cy="3719830"/>
          </a:xfrm>
          <a:prstGeom prst="line">
            <a:avLst/>
          </a:prstGeom>
          <a:ln w="28575" cap="flat" cmpd="sng">
            <a:solidFill>
              <a:srgbClr val="000000">
                <a:alpha val="10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 도형 22"/>
          <p:cNvSpPr>
            <a:spLocks/>
          </p:cNvSpPr>
          <p:nvPr/>
        </p:nvSpPr>
        <p:spPr>
          <a:xfrm>
            <a:off x="3093085" y="1647190"/>
            <a:ext cx="5452745" cy="4188460"/>
          </a:xfrm>
          <a:prstGeom prst="corner">
            <a:avLst>
              <a:gd name="adj1" fmla="val 0"/>
              <a:gd name="adj2" fmla="val 0"/>
            </a:avLst>
          </a:prstGeom>
          <a:noFill/>
          <a:ln w="28575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n w="28575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</p:txBody>
      </p:sp>
      <p:sp>
        <p:nvSpPr>
          <p:cNvPr id="24" name="타원 23"/>
          <p:cNvSpPr>
            <a:spLocks/>
          </p:cNvSpPr>
          <p:nvPr/>
        </p:nvSpPr>
        <p:spPr>
          <a:xfrm>
            <a:off x="4330700" y="3815080"/>
            <a:ext cx="201295" cy="17907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5" name="타원 24"/>
          <p:cNvSpPr>
            <a:spLocks/>
          </p:cNvSpPr>
          <p:nvPr/>
        </p:nvSpPr>
        <p:spPr>
          <a:xfrm>
            <a:off x="5184140" y="3902710"/>
            <a:ext cx="201295" cy="17907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6" name="타원 25"/>
          <p:cNvSpPr>
            <a:spLocks/>
          </p:cNvSpPr>
          <p:nvPr/>
        </p:nvSpPr>
        <p:spPr>
          <a:xfrm>
            <a:off x="5784850" y="5058410"/>
            <a:ext cx="201295" cy="17907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7" name="타원 26"/>
          <p:cNvSpPr>
            <a:spLocks/>
          </p:cNvSpPr>
          <p:nvPr/>
        </p:nvSpPr>
        <p:spPr>
          <a:xfrm>
            <a:off x="3468370" y="3650615"/>
            <a:ext cx="201295" cy="17907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8" name="타원 27"/>
          <p:cNvSpPr>
            <a:spLocks/>
          </p:cNvSpPr>
          <p:nvPr/>
        </p:nvSpPr>
        <p:spPr>
          <a:xfrm>
            <a:off x="4045585" y="5032375"/>
            <a:ext cx="201295" cy="17907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9" name="타원 28"/>
          <p:cNvSpPr>
            <a:spLocks/>
          </p:cNvSpPr>
          <p:nvPr/>
        </p:nvSpPr>
        <p:spPr>
          <a:xfrm>
            <a:off x="5883910" y="3143885"/>
            <a:ext cx="203200" cy="17970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0" name="타원 29"/>
          <p:cNvSpPr>
            <a:spLocks/>
          </p:cNvSpPr>
          <p:nvPr/>
        </p:nvSpPr>
        <p:spPr>
          <a:xfrm>
            <a:off x="5744845" y="2710180"/>
            <a:ext cx="201295" cy="17907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1" name="타원 30"/>
          <p:cNvSpPr>
            <a:spLocks/>
          </p:cNvSpPr>
          <p:nvPr/>
        </p:nvSpPr>
        <p:spPr>
          <a:xfrm>
            <a:off x="7545705" y="3811905"/>
            <a:ext cx="201295" cy="17907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2" name="타원 31"/>
          <p:cNvSpPr>
            <a:spLocks/>
          </p:cNvSpPr>
          <p:nvPr/>
        </p:nvSpPr>
        <p:spPr>
          <a:xfrm>
            <a:off x="6513830" y="3815080"/>
            <a:ext cx="201295" cy="17907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3" name="타원 32"/>
          <p:cNvSpPr>
            <a:spLocks/>
          </p:cNvSpPr>
          <p:nvPr/>
        </p:nvSpPr>
        <p:spPr>
          <a:xfrm>
            <a:off x="6926580" y="3422015"/>
            <a:ext cx="201295" cy="17907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4" name="타원 33"/>
          <p:cNvSpPr>
            <a:spLocks/>
          </p:cNvSpPr>
          <p:nvPr/>
        </p:nvSpPr>
        <p:spPr>
          <a:xfrm>
            <a:off x="4232275" y="4393565"/>
            <a:ext cx="201295" cy="17907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5" name="타원 34"/>
          <p:cNvSpPr>
            <a:spLocks/>
          </p:cNvSpPr>
          <p:nvPr/>
        </p:nvSpPr>
        <p:spPr>
          <a:xfrm>
            <a:off x="4671695" y="4794885"/>
            <a:ext cx="201295" cy="17907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6" name="타원 35"/>
          <p:cNvSpPr>
            <a:spLocks/>
          </p:cNvSpPr>
          <p:nvPr/>
        </p:nvSpPr>
        <p:spPr>
          <a:xfrm>
            <a:off x="4331335" y="3248660"/>
            <a:ext cx="201295" cy="17907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7" name="타원 36"/>
          <p:cNvSpPr>
            <a:spLocks/>
          </p:cNvSpPr>
          <p:nvPr/>
        </p:nvSpPr>
        <p:spPr>
          <a:xfrm>
            <a:off x="4750435" y="3731895"/>
            <a:ext cx="201295" cy="17907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8" name="타원 37"/>
          <p:cNvSpPr>
            <a:spLocks/>
          </p:cNvSpPr>
          <p:nvPr/>
        </p:nvSpPr>
        <p:spPr>
          <a:xfrm>
            <a:off x="5043805" y="4434205"/>
            <a:ext cx="201295" cy="17907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9" name="타원 38"/>
          <p:cNvSpPr>
            <a:spLocks/>
          </p:cNvSpPr>
          <p:nvPr/>
        </p:nvSpPr>
        <p:spPr>
          <a:xfrm>
            <a:off x="6096000" y="3563620"/>
            <a:ext cx="203200" cy="17970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0" name="타원 39"/>
          <p:cNvSpPr>
            <a:spLocks/>
          </p:cNvSpPr>
          <p:nvPr/>
        </p:nvSpPr>
        <p:spPr>
          <a:xfrm>
            <a:off x="6395720" y="3257550"/>
            <a:ext cx="201295" cy="17907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1" name="타원 40"/>
          <p:cNvSpPr>
            <a:spLocks/>
          </p:cNvSpPr>
          <p:nvPr/>
        </p:nvSpPr>
        <p:spPr>
          <a:xfrm>
            <a:off x="6878320" y="3982720"/>
            <a:ext cx="201295" cy="17907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2" name="타원 41"/>
          <p:cNvSpPr>
            <a:spLocks/>
          </p:cNvSpPr>
          <p:nvPr/>
        </p:nvSpPr>
        <p:spPr>
          <a:xfrm>
            <a:off x="6480810" y="2757170"/>
            <a:ext cx="201295" cy="17907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4215765" y="1925320"/>
            <a:ext cx="3108325" cy="3831590"/>
          </a:xfrm>
          <a:prstGeom prst="line">
            <a:avLst/>
          </a:prstGeom>
          <a:ln w="41275" cap="flat" cmpd="sng">
            <a:solidFill>
              <a:srgbClr val="E76826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/>
          <p:cNvSpPr>
            <a:spLocks/>
          </p:cNvSpPr>
          <p:nvPr/>
        </p:nvSpPr>
        <p:spPr>
          <a:xfrm>
            <a:off x="3852545" y="3199130"/>
            <a:ext cx="201295" cy="17907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0" name="타원 49"/>
          <p:cNvSpPr>
            <a:spLocks/>
          </p:cNvSpPr>
          <p:nvPr/>
        </p:nvSpPr>
        <p:spPr>
          <a:xfrm>
            <a:off x="4756150" y="5224145"/>
            <a:ext cx="201295" cy="17907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1" name="타원 50"/>
          <p:cNvSpPr>
            <a:spLocks/>
          </p:cNvSpPr>
          <p:nvPr/>
        </p:nvSpPr>
        <p:spPr>
          <a:xfrm>
            <a:off x="3757295" y="4081145"/>
            <a:ext cx="201295" cy="17907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2" name="타원 51"/>
          <p:cNvSpPr>
            <a:spLocks/>
          </p:cNvSpPr>
          <p:nvPr/>
        </p:nvSpPr>
        <p:spPr>
          <a:xfrm>
            <a:off x="6122035" y="2486660"/>
            <a:ext cx="203200" cy="17970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3" name="타원 52"/>
          <p:cNvSpPr>
            <a:spLocks/>
          </p:cNvSpPr>
          <p:nvPr/>
        </p:nvSpPr>
        <p:spPr>
          <a:xfrm>
            <a:off x="5983605" y="2051050"/>
            <a:ext cx="201295" cy="17907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5" name="타원 54"/>
          <p:cNvSpPr>
            <a:spLocks/>
          </p:cNvSpPr>
          <p:nvPr/>
        </p:nvSpPr>
        <p:spPr>
          <a:xfrm>
            <a:off x="6929120" y="2693670"/>
            <a:ext cx="201295" cy="17907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6" name="타원 55"/>
          <p:cNvSpPr>
            <a:spLocks/>
          </p:cNvSpPr>
          <p:nvPr/>
        </p:nvSpPr>
        <p:spPr>
          <a:xfrm>
            <a:off x="6621145" y="2231390"/>
            <a:ext cx="201295" cy="17907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7" name="타원 56"/>
          <p:cNvSpPr>
            <a:spLocks/>
          </p:cNvSpPr>
          <p:nvPr/>
        </p:nvSpPr>
        <p:spPr>
          <a:xfrm>
            <a:off x="7556500" y="3140710"/>
            <a:ext cx="203200" cy="17970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8" name="타원 57"/>
          <p:cNvSpPr>
            <a:spLocks/>
          </p:cNvSpPr>
          <p:nvPr/>
        </p:nvSpPr>
        <p:spPr>
          <a:xfrm>
            <a:off x="4533265" y="2769235"/>
            <a:ext cx="201295" cy="17907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0" name="타원 59"/>
          <p:cNvSpPr>
            <a:spLocks/>
          </p:cNvSpPr>
          <p:nvPr/>
        </p:nvSpPr>
        <p:spPr>
          <a:xfrm>
            <a:off x="5335905" y="4766945"/>
            <a:ext cx="201930" cy="17970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 txBox="1">
            <a:spLocks/>
          </p:cNvSpPr>
          <p:nvPr/>
        </p:nvSpPr>
        <p:spPr>
          <a:xfrm>
            <a:off x="2544445" y="721360"/>
            <a:ext cx="5901690" cy="34734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Unit 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04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ㅣ  Type of SVM</a:t>
            </a:r>
            <a:endParaRPr lang="ko-KR" altLang="en-US" sz="2400" b="0" cap="none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0" name="TextBox 19"/>
          <p:cNvSpPr txBox="1">
            <a:spLocks/>
          </p:cNvSpPr>
          <p:nvPr/>
        </p:nvSpPr>
        <p:spPr>
          <a:xfrm>
            <a:off x="-175260" y="2710180"/>
            <a:ext cx="3742690" cy="36957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3" name="L 도형 22"/>
          <p:cNvSpPr>
            <a:spLocks/>
          </p:cNvSpPr>
          <p:nvPr/>
        </p:nvSpPr>
        <p:spPr>
          <a:xfrm>
            <a:off x="3093085" y="1647190"/>
            <a:ext cx="5453380" cy="4189095"/>
          </a:xfrm>
          <a:prstGeom prst="corner">
            <a:avLst>
              <a:gd name="adj1" fmla="val 0"/>
              <a:gd name="adj2" fmla="val 0"/>
            </a:avLst>
          </a:prstGeom>
          <a:noFill/>
          <a:ln w="28575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n w="28575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</p:txBody>
      </p:sp>
      <p:sp>
        <p:nvSpPr>
          <p:cNvPr id="24" name="타원 23"/>
          <p:cNvSpPr>
            <a:spLocks/>
          </p:cNvSpPr>
          <p:nvPr/>
        </p:nvSpPr>
        <p:spPr>
          <a:xfrm>
            <a:off x="4330700" y="3815080"/>
            <a:ext cx="201930" cy="17970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5" name="타원 24"/>
          <p:cNvSpPr>
            <a:spLocks/>
          </p:cNvSpPr>
          <p:nvPr/>
        </p:nvSpPr>
        <p:spPr>
          <a:xfrm>
            <a:off x="5184140" y="3902710"/>
            <a:ext cx="201930" cy="17970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6" name="타원 25"/>
          <p:cNvSpPr>
            <a:spLocks/>
          </p:cNvSpPr>
          <p:nvPr/>
        </p:nvSpPr>
        <p:spPr>
          <a:xfrm>
            <a:off x="5784850" y="5058410"/>
            <a:ext cx="201930" cy="17970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7" name="타원 26"/>
          <p:cNvSpPr>
            <a:spLocks/>
          </p:cNvSpPr>
          <p:nvPr/>
        </p:nvSpPr>
        <p:spPr>
          <a:xfrm>
            <a:off x="3468370" y="3650615"/>
            <a:ext cx="201930" cy="17970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8" name="타원 27"/>
          <p:cNvSpPr>
            <a:spLocks/>
          </p:cNvSpPr>
          <p:nvPr/>
        </p:nvSpPr>
        <p:spPr>
          <a:xfrm>
            <a:off x="4045585" y="5032375"/>
            <a:ext cx="201930" cy="17970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9" name="타원 28"/>
          <p:cNvSpPr>
            <a:spLocks/>
          </p:cNvSpPr>
          <p:nvPr/>
        </p:nvSpPr>
        <p:spPr>
          <a:xfrm>
            <a:off x="5883910" y="3143885"/>
            <a:ext cx="203835" cy="18034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0" name="타원 29"/>
          <p:cNvSpPr>
            <a:spLocks/>
          </p:cNvSpPr>
          <p:nvPr/>
        </p:nvSpPr>
        <p:spPr>
          <a:xfrm>
            <a:off x="5744845" y="2710180"/>
            <a:ext cx="201930" cy="17970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1" name="타원 30"/>
          <p:cNvSpPr>
            <a:spLocks/>
          </p:cNvSpPr>
          <p:nvPr/>
        </p:nvSpPr>
        <p:spPr>
          <a:xfrm>
            <a:off x="7545705" y="3811905"/>
            <a:ext cx="201930" cy="17970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2" name="타원 31"/>
          <p:cNvSpPr>
            <a:spLocks/>
          </p:cNvSpPr>
          <p:nvPr/>
        </p:nvSpPr>
        <p:spPr>
          <a:xfrm>
            <a:off x="6513830" y="3815080"/>
            <a:ext cx="201930" cy="17970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3" name="타원 32"/>
          <p:cNvSpPr>
            <a:spLocks/>
          </p:cNvSpPr>
          <p:nvPr/>
        </p:nvSpPr>
        <p:spPr>
          <a:xfrm>
            <a:off x="6926580" y="3422015"/>
            <a:ext cx="201930" cy="17970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4" name="타원 33"/>
          <p:cNvSpPr>
            <a:spLocks/>
          </p:cNvSpPr>
          <p:nvPr/>
        </p:nvSpPr>
        <p:spPr>
          <a:xfrm>
            <a:off x="4232275" y="4393565"/>
            <a:ext cx="201930" cy="17970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5" name="타원 34"/>
          <p:cNvSpPr>
            <a:spLocks/>
          </p:cNvSpPr>
          <p:nvPr/>
        </p:nvSpPr>
        <p:spPr>
          <a:xfrm>
            <a:off x="4671695" y="4794885"/>
            <a:ext cx="201930" cy="17970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6" name="타원 35"/>
          <p:cNvSpPr>
            <a:spLocks/>
          </p:cNvSpPr>
          <p:nvPr/>
        </p:nvSpPr>
        <p:spPr>
          <a:xfrm>
            <a:off x="4331335" y="3248660"/>
            <a:ext cx="201930" cy="17970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7" name="타원 36"/>
          <p:cNvSpPr>
            <a:spLocks/>
          </p:cNvSpPr>
          <p:nvPr/>
        </p:nvSpPr>
        <p:spPr>
          <a:xfrm>
            <a:off x="4750435" y="3731895"/>
            <a:ext cx="201930" cy="17970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8" name="타원 37"/>
          <p:cNvSpPr>
            <a:spLocks/>
          </p:cNvSpPr>
          <p:nvPr/>
        </p:nvSpPr>
        <p:spPr>
          <a:xfrm>
            <a:off x="5043805" y="4434205"/>
            <a:ext cx="201930" cy="17970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9" name="타원 38"/>
          <p:cNvSpPr>
            <a:spLocks/>
          </p:cNvSpPr>
          <p:nvPr/>
        </p:nvSpPr>
        <p:spPr>
          <a:xfrm>
            <a:off x="6096000" y="3563620"/>
            <a:ext cx="203835" cy="18034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0" name="타원 39"/>
          <p:cNvSpPr>
            <a:spLocks/>
          </p:cNvSpPr>
          <p:nvPr/>
        </p:nvSpPr>
        <p:spPr>
          <a:xfrm>
            <a:off x="6395720" y="3257550"/>
            <a:ext cx="201930" cy="17970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1" name="타원 40"/>
          <p:cNvSpPr>
            <a:spLocks/>
          </p:cNvSpPr>
          <p:nvPr/>
        </p:nvSpPr>
        <p:spPr>
          <a:xfrm>
            <a:off x="6878320" y="3982720"/>
            <a:ext cx="201930" cy="17970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2" name="타원 41"/>
          <p:cNvSpPr>
            <a:spLocks/>
          </p:cNvSpPr>
          <p:nvPr/>
        </p:nvSpPr>
        <p:spPr>
          <a:xfrm>
            <a:off x="6480810" y="2757170"/>
            <a:ext cx="201930" cy="17970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8" name="타원 47"/>
          <p:cNvSpPr>
            <a:spLocks/>
          </p:cNvSpPr>
          <p:nvPr/>
        </p:nvSpPr>
        <p:spPr>
          <a:xfrm>
            <a:off x="3852545" y="3199130"/>
            <a:ext cx="201930" cy="17970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0" name="타원 49"/>
          <p:cNvSpPr>
            <a:spLocks/>
          </p:cNvSpPr>
          <p:nvPr/>
        </p:nvSpPr>
        <p:spPr>
          <a:xfrm>
            <a:off x="4756150" y="5224145"/>
            <a:ext cx="201930" cy="17970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1" name="타원 50"/>
          <p:cNvSpPr>
            <a:spLocks/>
          </p:cNvSpPr>
          <p:nvPr/>
        </p:nvSpPr>
        <p:spPr>
          <a:xfrm>
            <a:off x="3757295" y="4081145"/>
            <a:ext cx="201930" cy="17970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2" name="타원 51"/>
          <p:cNvSpPr>
            <a:spLocks/>
          </p:cNvSpPr>
          <p:nvPr/>
        </p:nvSpPr>
        <p:spPr>
          <a:xfrm>
            <a:off x="6122035" y="2486660"/>
            <a:ext cx="203835" cy="18034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3" name="타원 52"/>
          <p:cNvSpPr>
            <a:spLocks/>
          </p:cNvSpPr>
          <p:nvPr/>
        </p:nvSpPr>
        <p:spPr>
          <a:xfrm>
            <a:off x="5983605" y="2051050"/>
            <a:ext cx="201930" cy="17970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5" name="타원 54"/>
          <p:cNvSpPr>
            <a:spLocks/>
          </p:cNvSpPr>
          <p:nvPr/>
        </p:nvSpPr>
        <p:spPr>
          <a:xfrm>
            <a:off x="6929120" y="2693670"/>
            <a:ext cx="201930" cy="17970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6" name="타원 55"/>
          <p:cNvSpPr>
            <a:spLocks/>
          </p:cNvSpPr>
          <p:nvPr/>
        </p:nvSpPr>
        <p:spPr>
          <a:xfrm>
            <a:off x="6621145" y="2231390"/>
            <a:ext cx="201930" cy="17970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7" name="타원 56"/>
          <p:cNvSpPr>
            <a:spLocks/>
          </p:cNvSpPr>
          <p:nvPr/>
        </p:nvSpPr>
        <p:spPr>
          <a:xfrm>
            <a:off x="7556500" y="3140710"/>
            <a:ext cx="203835" cy="18034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8" name="타원 57"/>
          <p:cNvSpPr>
            <a:spLocks/>
          </p:cNvSpPr>
          <p:nvPr/>
        </p:nvSpPr>
        <p:spPr>
          <a:xfrm>
            <a:off x="4533265" y="2769235"/>
            <a:ext cx="201930" cy="17970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0" name="타원 59"/>
          <p:cNvSpPr>
            <a:spLocks/>
          </p:cNvSpPr>
          <p:nvPr/>
        </p:nvSpPr>
        <p:spPr>
          <a:xfrm>
            <a:off x="5335905" y="4766945"/>
            <a:ext cx="201930" cy="17970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535" y="1482090"/>
            <a:ext cx="7606030" cy="4931410"/>
          </a:xfrm>
          <a:prstGeom prst="rect">
            <a:avLst/>
          </a:prstGeom>
          <a:noFill/>
        </p:spPr>
      </p:pic>
      <p:sp>
        <p:nvSpPr>
          <p:cNvPr id="62" name="텍스트 상자 61"/>
          <p:cNvSpPr txBox="1">
            <a:spLocks/>
          </p:cNvSpPr>
          <p:nvPr/>
        </p:nvSpPr>
        <p:spPr>
          <a:xfrm>
            <a:off x="7545705" y="1861185"/>
            <a:ext cx="4483100" cy="3714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옵션 1) </a:t>
            </a:r>
            <a:endParaRPr lang="ko-KR" altLang="en-US" sz="1800" b="1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3" name="텍스트 상자 62"/>
          <p:cNvSpPr txBox="1">
            <a:spLocks/>
          </p:cNvSpPr>
          <p:nvPr/>
        </p:nvSpPr>
        <p:spPr>
          <a:xfrm>
            <a:off x="7774305" y="2222500"/>
            <a:ext cx="4482465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: 복잡한 Decision Boundary를 만든다</a:t>
            </a:r>
            <a:endParaRPr lang="ko-KR" altLang="en-US" sz="1800" b="1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1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="" xmlns:p14="http://schemas.microsoft.com/office/powerpoint/2010/main" xmlns:a16="http://schemas.microsoft.com/office/drawing/2014/main" id="{F84B8BCE-D08E-4808-B7A8-A3B3155E0C90}"/>
              </a:ext>
            </a:extLst>
          </p:cNvPr>
          <p:cNvSpPr/>
          <p:nvPr/>
        </p:nvSpPr>
        <p:spPr>
          <a:xfrm rot="16200000">
            <a:off x="-2153920" y="2661920"/>
            <a:ext cx="6350000" cy="2042160"/>
          </a:xfrm>
          <a:custGeom>
            <a:avLst/>
            <a:gdLst>
              <a:gd name="connsiteX0" fmla="*/ 4804816 w 4804816"/>
              <a:gd name="connsiteY0" fmla="*/ 0 h 1400970"/>
              <a:gd name="connsiteX1" fmla="*/ 4804816 w 4804816"/>
              <a:gd name="connsiteY1" fmla="*/ 984813 h 1400970"/>
              <a:gd name="connsiteX2" fmla="*/ 4376936 w 4804816"/>
              <a:gd name="connsiteY2" fmla="*/ 1400970 h 1400970"/>
              <a:gd name="connsiteX3" fmla="*/ 0 w 4804816"/>
              <a:gd name="connsiteY3" fmla="*/ 1400970 h 1400970"/>
              <a:gd name="connsiteX4" fmla="*/ 0 w 4804816"/>
              <a:gd name="connsiteY4" fmla="*/ 0 h 1400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4816" h="1400970">
                <a:moveTo>
                  <a:pt x="4804816" y="0"/>
                </a:moveTo>
                <a:lnTo>
                  <a:pt x="4804816" y="984813"/>
                </a:lnTo>
                <a:cubicBezTo>
                  <a:pt x="4804816" y="1214650"/>
                  <a:pt x="4613247" y="1400970"/>
                  <a:pt x="4376936" y="1400970"/>
                </a:cubicBezTo>
                <a:lnTo>
                  <a:pt x="0" y="14009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="" xmlns:p14="http://schemas.microsoft.com/office/powerpoint/2010/main" xmlns:a16="http://schemas.microsoft.com/office/drawing/2014/main" id="{B78C6F52-6F77-4831-BC0D-EC58C3AB448D}"/>
              </a:ext>
            </a:extLst>
          </p:cNvPr>
          <p:cNvSpPr/>
          <p:nvPr/>
        </p:nvSpPr>
        <p:spPr>
          <a:xfrm rot="5400000">
            <a:off x="-1806575" y="3466465"/>
            <a:ext cx="6374765" cy="1323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0" spc="600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Contents</a:t>
            </a:r>
            <a:endParaRPr lang="ko-KR" altLang="en-US" sz="8000" spc="600" dirty="0">
              <a:solidFill>
                <a:schemeClr val="bg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="" xmlns:p14="http://schemas.microsoft.com/office/powerpoint/2010/main" xmlns:a16="http://schemas.microsoft.com/office/drawing/2014/main" id="{E67A160E-DCA7-49A9-88A6-49DAC13F3B4C}"/>
              </a:ext>
            </a:extLst>
          </p:cNvPr>
          <p:cNvGrpSpPr/>
          <p:nvPr/>
        </p:nvGrpSpPr>
        <p:grpSpPr>
          <a:xfrm>
            <a:off x="3326130" y="1466215"/>
            <a:ext cx="8865870" cy="2660650"/>
            <a:chOff x="3326130" y="1466215"/>
            <a:chExt cx="8865870" cy="2660650"/>
          </a:xfrm>
        </p:grpSpPr>
        <p:cxnSp>
          <p:nvCxnSpPr>
            <p:cNvPr id="4" name="직선 연결선 3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A281D24A-4D8F-44B9-ACFB-4495BCABF5AE}"/>
                </a:ext>
              </a:extLst>
            </p:cNvPr>
            <p:cNvCxnSpPr>
              <a:cxnSpLocks/>
            </p:cNvCxnSpPr>
            <p:nvPr/>
          </p:nvCxnSpPr>
          <p:spPr>
            <a:xfrm>
              <a:off x="3326130" y="1466215"/>
              <a:ext cx="8865870" cy="0"/>
            </a:xfrm>
            <a:prstGeom prst="line">
              <a:avLst/>
            </a:prstGeom>
            <a:ln w="635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그룹 17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502BC670-7D5C-46E1-BB3B-7122ACEA5ECA}"/>
                </a:ext>
              </a:extLst>
            </p:cNvPr>
            <p:cNvGrpSpPr/>
            <p:nvPr/>
          </p:nvGrpSpPr>
          <p:grpSpPr>
            <a:xfrm>
              <a:off x="3326130" y="1661795"/>
              <a:ext cx="8865870" cy="704850"/>
              <a:chOff x="3326130" y="1661795"/>
              <a:chExt cx="8865870" cy="704850"/>
            </a:xfrm>
          </p:grpSpPr>
          <p:sp>
            <p:nvSpPr>
              <p:cNvPr id="9" name="제목 1">
                <a:extLst>
                  <a:ext uri="{FF2B5EF4-FFF2-40B4-BE49-F238E27FC236}">
                    <a16:creationId xmlns="" xmlns:p14="http://schemas.microsoft.com/office/powerpoint/2010/main" xmlns:a16="http://schemas.microsoft.com/office/drawing/2014/main" id="{44A2FBF2-6092-4CB2-8171-1873819480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26130" y="1661795"/>
                <a:ext cx="8628380" cy="70675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l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800" b="0" cap="none" spc="50" dirty="0" smtClean="0">
                    <a:ln w="9525" cap="flat" cmpd="sng">
                      <a:solidFill>
                        <a:schemeClr val="bg1">
                          <a:alpha val="0"/>
                        </a:schemeClr>
                      </a:solidFill>
                      <a:prstDash val="solid"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charset="0"/>
                    <a:ea typeface="12롯데마트드림Bold" charset="0"/>
                  </a:rPr>
                  <a:t>U</a:t>
                </a:r>
                <a:r>
                  <a:rPr lang="en-US" altLang="ko-KR" sz="2400" b="0" cap="none" spc="50" dirty="0" smtClean="0">
                    <a:ln w="9525" cap="flat" cmpd="sng">
                      <a:solidFill>
                        <a:schemeClr val="bg1">
                          <a:alpha val="0"/>
                        </a:schemeClr>
                      </a:solidFill>
                      <a:prstDash val="solid"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charset="0"/>
                    <a:ea typeface="12롯데마트드림Bold" charset="0"/>
                  </a:rPr>
                  <a:t>nit</a:t>
                </a:r>
                <a:r>
                  <a:rPr lang="en-US" altLang="ko-KR" sz="2800" b="0" cap="none" spc="50" dirty="0" smtClean="0">
                    <a:ln w="9525" cap="flat" cmpd="sng">
                      <a:solidFill>
                        <a:schemeClr val="bg1">
                          <a:alpha val="0"/>
                        </a:schemeClr>
                      </a:solidFill>
                      <a:prstDash val="solid"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charset="0"/>
                    <a:ea typeface="12롯데마트드림Bold" charset="0"/>
                  </a:rPr>
                  <a:t>  </a:t>
                </a:r>
                <a:r>
                  <a:rPr lang="en-US" altLang="ko-KR" sz="2400" b="0" cap="none" spc="50" dirty="0" smtClean="0">
                    <a:ln w="9525" cap="flat" cmpd="sng">
                      <a:solidFill>
                        <a:schemeClr val="bg1">
                          <a:alpha val="0"/>
                        </a:schemeClr>
                      </a:solidFill>
                      <a:prstDash val="solid"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charset="0"/>
                    <a:ea typeface="12롯데마트드림Bold" charset="0"/>
                  </a:rPr>
                  <a:t>01</a:t>
                </a:r>
                <a:r>
                  <a:rPr lang="en-US" altLang="ko-KR" sz="2800" b="0" cap="none" spc="50" dirty="0" smtClean="0">
                    <a:ln w="9525" cap="flat" cmpd="sng">
                      <a:solidFill>
                        <a:schemeClr val="bg1">
                          <a:alpha val="0"/>
                        </a:schemeClr>
                      </a:solidFill>
                      <a:prstDash val="solid"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charset="0"/>
                    <a:ea typeface="12롯데마트드림Bold" charset="0"/>
                  </a:rPr>
                  <a:t> ㅣ </a:t>
                </a:r>
                <a:r>
                  <a:rPr lang="en-US" altLang="ko-KR" sz="2400" b="0" cap="none" spc="50" dirty="0" smtClean="0">
                    <a:ln w="9525" cap="flat" cmpd="sng">
                      <a:solidFill>
                        <a:schemeClr val="bg1">
                          <a:alpha val="0"/>
                        </a:schemeClr>
                      </a:solidFill>
                      <a:prstDash val="solid"/>
                    </a:ln>
                    <a:solidFill>
                      <a:srgbClr val="595959"/>
                    </a:solidFill>
                    <a:latin typeface="12롯데마트드림Bold" charset="0"/>
                    <a:ea typeface="12롯데마트드림Bold" charset="0"/>
                  </a:rPr>
                  <a:t>Support Vector Machine</a:t>
                </a:r>
                <a:endParaRPr lang="ko-KR" altLang="en-US" sz="2800" b="0" cap="none" dirty="0" smtClean="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charset="0"/>
                  <a:ea typeface="12롯데마트드림Bold" charset="0"/>
                </a:endParaRPr>
              </a:p>
            </p:txBody>
          </p:sp>
          <p:cxnSp>
            <p:nvCxnSpPr>
              <p:cNvPr id="16" name="직선 연결선 15">
                <a:extLst>
                  <a:ext uri="{FF2B5EF4-FFF2-40B4-BE49-F238E27FC236}">
                    <a16:creationId xmlns="" xmlns:p14="http://schemas.microsoft.com/office/powerpoint/2010/main" xmlns:a16="http://schemas.microsoft.com/office/drawing/2014/main" id="{6BACCA40-37BF-4D6D-8755-E6FA739B6E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26130" y="2356485"/>
                <a:ext cx="886587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46D52862-8BED-4B68-8FDF-6A99084D37F9}"/>
                </a:ext>
              </a:extLst>
            </p:cNvPr>
            <p:cNvGrpSpPr/>
            <p:nvPr/>
          </p:nvGrpSpPr>
          <p:grpSpPr>
            <a:xfrm>
              <a:off x="3326130" y="2541905"/>
              <a:ext cx="8865870" cy="704850"/>
              <a:chOff x="3326130" y="2541905"/>
              <a:chExt cx="8865870" cy="704850"/>
            </a:xfrm>
          </p:grpSpPr>
          <p:sp>
            <p:nvSpPr>
              <p:cNvPr id="47" name="제목 1">
                <a:extLst>
                  <a:ext uri="{FF2B5EF4-FFF2-40B4-BE49-F238E27FC236}">
                    <a16:creationId xmlns="" xmlns:p14="http://schemas.microsoft.com/office/powerpoint/2010/main" xmlns:a16="http://schemas.microsoft.com/office/drawing/2014/main" id="{7A5C544E-43CC-4D28-A824-52BD8E4645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26130" y="2541905"/>
                <a:ext cx="8628380" cy="70675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l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800" b="0" cap="none" spc="50" dirty="0" smtClean="0">
                    <a:ln w="9525" cap="flat" cmpd="sng">
                      <a:solidFill>
                        <a:schemeClr val="bg1">
                          <a:alpha val="0"/>
                        </a:schemeClr>
                      </a:solidFill>
                      <a:prstDash val="solid"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charset="0"/>
                    <a:ea typeface="12롯데마트드림Bold" charset="0"/>
                  </a:rPr>
                  <a:t>U</a:t>
                </a:r>
                <a:r>
                  <a:rPr lang="en-US" altLang="ko-KR" sz="2400" b="0" cap="none" spc="50" dirty="0" smtClean="0">
                    <a:ln w="9525" cap="flat" cmpd="sng">
                      <a:solidFill>
                        <a:schemeClr val="bg1">
                          <a:alpha val="0"/>
                        </a:schemeClr>
                      </a:solidFill>
                      <a:prstDash val="solid"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charset="0"/>
                    <a:ea typeface="12롯데마트드림Bold" charset="0"/>
                  </a:rPr>
                  <a:t>nit</a:t>
                </a:r>
                <a:r>
                  <a:rPr lang="en-US" altLang="ko-KR" sz="2800" b="0" cap="none" spc="50" dirty="0" smtClean="0">
                    <a:ln w="9525" cap="flat" cmpd="sng">
                      <a:solidFill>
                        <a:schemeClr val="bg1">
                          <a:alpha val="0"/>
                        </a:schemeClr>
                      </a:solidFill>
                      <a:prstDash val="solid"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charset="0"/>
                    <a:ea typeface="12롯데마트드림Bold" charset="0"/>
                  </a:rPr>
                  <a:t>  </a:t>
                </a:r>
                <a:r>
                  <a:rPr lang="en-US" altLang="ko-KR" sz="2400" b="0" cap="none" spc="50" dirty="0" smtClean="0">
                    <a:ln w="9525" cap="flat" cmpd="sng">
                      <a:solidFill>
                        <a:schemeClr val="bg1">
                          <a:alpha val="0"/>
                        </a:schemeClr>
                      </a:solidFill>
                      <a:prstDash val="solid"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charset="0"/>
                    <a:ea typeface="12롯데마트드림Bold" charset="0"/>
                  </a:rPr>
                  <a:t>02</a:t>
                </a:r>
                <a:r>
                  <a:rPr lang="en-US" altLang="ko-KR" sz="2800" b="0" cap="none" spc="50" dirty="0" smtClean="0">
                    <a:ln w="9525" cap="flat" cmpd="sng">
                      <a:solidFill>
                        <a:schemeClr val="bg1">
                          <a:alpha val="0"/>
                        </a:schemeClr>
                      </a:solidFill>
                      <a:prstDash val="solid"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charset="0"/>
                    <a:ea typeface="12롯데마트드림Bold" charset="0"/>
                  </a:rPr>
                  <a:t> ㅣ </a:t>
                </a:r>
                <a:r>
                  <a:rPr lang="en-US" altLang="ko-KR" sz="2400" b="0" cap="none" spc="50" dirty="0" smtClean="0">
                    <a:ln w="9525" cap="flat" cmpd="sng">
                      <a:solidFill>
                        <a:schemeClr val="bg1">
                          <a:alpha val="0"/>
                        </a:schemeClr>
                      </a:solidFill>
                      <a:prstDash val="solid"/>
                    </a:ln>
                    <a:solidFill>
                      <a:srgbClr val="595959"/>
                    </a:solidFill>
                    <a:latin typeface="12롯데마트드림Bold" charset="0"/>
                    <a:ea typeface="12롯데마트드림Bold" charset="0"/>
                  </a:rPr>
                  <a:t>Hyperplane</a:t>
                </a:r>
                <a:endParaRPr lang="ko-KR" altLang="en-US" sz="2400" b="0" cap="none" dirty="0" smtClean="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rgbClr val="595959"/>
                  </a:solidFill>
                  <a:latin typeface="12롯데마트드림Bold" charset="0"/>
                  <a:ea typeface="12롯데마트드림Bold" charset="0"/>
                </a:endParaRPr>
              </a:p>
            </p:txBody>
          </p:sp>
          <p:cxnSp>
            <p:nvCxnSpPr>
              <p:cNvPr id="48" name="직선 연결선 47">
                <a:extLst>
                  <a:ext uri="{FF2B5EF4-FFF2-40B4-BE49-F238E27FC236}">
                    <a16:creationId xmlns="" xmlns:p14="http://schemas.microsoft.com/office/powerpoint/2010/main" xmlns:a16="http://schemas.microsoft.com/office/drawing/2014/main" id="{0F14E9BF-2023-4CC2-8B3B-4D3412F8D5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26130" y="3236595"/>
                <a:ext cx="886587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그룹 48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990BA534-3615-433E-9FEE-51361DD55D2A}"/>
                </a:ext>
              </a:extLst>
            </p:cNvPr>
            <p:cNvGrpSpPr/>
            <p:nvPr/>
          </p:nvGrpSpPr>
          <p:grpSpPr>
            <a:xfrm>
              <a:off x="3326130" y="3422015"/>
              <a:ext cx="8865870" cy="704850"/>
              <a:chOff x="3326130" y="3422015"/>
              <a:chExt cx="8865870" cy="704850"/>
            </a:xfrm>
          </p:grpSpPr>
          <p:sp>
            <p:nvSpPr>
              <p:cNvPr id="50" name="제목 1">
                <a:extLst>
                  <a:ext uri="{FF2B5EF4-FFF2-40B4-BE49-F238E27FC236}">
                    <a16:creationId xmlns="" xmlns:p14="http://schemas.microsoft.com/office/powerpoint/2010/main" xmlns:a16="http://schemas.microsoft.com/office/drawing/2014/main" id="{1A7530AE-9758-4C4A-A159-87D760396B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26130" y="3337560"/>
                <a:ext cx="8628380" cy="706755"/>
              </a:xfrm>
              <a:prstGeom prst="rect">
                <a:avLst/>
              </a:prstGeom>
            </p:spPr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l" defTabSz="914400" eaLnBrk="0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en-US" altLang="ko-KR" sz="2800" b="0" cap="none" spc="50" dirty="0" smtClean="0">
                    <a:ln w="9525" cap="flat" cmpd="sng">
                      <a:solidFill>
                        <a:schemeClr val="bg1">
                          <a:alpha val="0"/>
                        </a:schemeClr>
                      </a:solidFill>
                      <a:prstDash val="solid"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charset="0"/>
                    <a:ea typeface="12롯데마트드림Bold" charset="0"/>
                  </a:rPr>
                  <a:t>U</a:t>
                </a:r>
                <a:r>
                  <a:rPr lang="en-US" altLang="ko-KR" sz="2400" b="0" cap="none" spc="50" dirty="0" smtClean="0">
                    <a:ln w="9525" cap="flat" cmpd="sng">
                      <a:solidFill>
                        <a:schemeClr val="bg1">
                          <a:alpha val="0"/>
                        </a:schemeClr>
                      </a:solidFill>
                      <a:prstDash val="solid"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charset="0"/>
                    <a:ea typeface="12롯데마트드림Bold" charset="0"/>
                  </a:rPr>
                  <a:t>nit</a:t>
                </a:r>
                <a:r>
                  <a:rPr lang="en-US" altLang="ko-KR" sz="2800" b="0" cap="none" spc="50" dirty="0" smtClean="0">
                    <a:ln w="9525" cap="flat" cmpd="sng">
                      <a:solidFill>
                        <a:schemeClr val="bg1">
                          <a:alpha val="0"/>
                        </a:schemeClr>
                      </a:solidFill>
                      <a:prstDash val="solid"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charset="0"/>
                    <a:ea typeface="12롯데마트드림Bold" charset="0"/>
                  </a:rPr>
                  <a:t>  </a:t>
                </a:r>
                <a:r>
                  <a:rPr lang="en-US" altLang="ko-KR" sz="2400" b="0" cap="none" spc="50" dirty="0" smtClean="0">
                    <a:ln w="9525" cap="flat" cmpd="sng">
                      <a:solidFill>
                        <a:schemeClr val="bg1">
                          <a:alpha val="0"/>
                        </a:schemeClr>
                      </a:solidFill>
                      <a:prstDash val="solid"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charset="0"/>
                    <a:ea typeface="12롯데마트드림Bold" charset="0"/>
                  </a:rPr>
                  <a:t>03</a:t>
                </a:r>
                <a:r>
                  <a:rPr lang="en-US" altLang="ko-KR" sz="2800" b="0" cap="none" spc="50" dirty="0" smtClean="0">
                    <a:ln w="9525" cap="flat" cmpd="sng">
                      <a:solidFill>
                        <a:schemeClr val="bg1">
                          <a:alpha val="0"/>
                        </a:schemeClr>
                      </a:solidFill>
                      <a:prstDash val="solid"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charset="0"/>
                    <a:ea typeface="12롯데마트드림Bold" charset="0"/>
                  </a:rPr>
                  <a:t> ㅣ </a:t>
                </a:r>
                <a:r>
                  <a:rPr lang="en-US" altLang="ko-KR" sz="2400" b="0" cap="none" spc="50" dirty="0" smtClean="0">
                    <a:ln w="9525" cap="flat" cmpd="sng">
                      <a:solidFill>
                        <a:schemeClr val="bg1">
                          <a:alpha val="0"/>
                        </a:schemeClr>
                      </a:solidFill>
                      <a:prstDash val="solid"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 charset="0"/>
                    <a:ea typeface="12롯데마트드림Bold" charset="0"/>
                  </a:rPr>
                  <a:t>Margin distance</a:t>
                </a:r>
                <a:endParaRPr lang="ko-KR" altLang="en-US" sz="2400" b="0" cap="none" dirty="0" smtClean="0">
                  <a:ln w="9525" cap="flat" cmpd="sng">
                    <a:solidFill>
                      <a:schemeClr val="bg1"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 charset="0"/>
                  <a:ea typeface="12롯데마트드림Bold" charset="0"/>
                </a:endParaRPr>
              </a:p>
            </p:txBody>
          </p:sp>
          <p:cxnSp>
            <p:nvCxnSpPr>
              <p:cNvPr id="51" name="직선 연결선 50">
                <a:extLst>
                  <a:ext uri="{FF2B5EF4-FFF2-40B4-BE49-F238E27FC236}">
                    <a16:creationId xmlns="" xmlns:p14="http://schemas.microsoft.com/office/powerpoint/2010/main" xmlns:a16="http://schemas.microsoft.com/office/drawing/2014/main" id="{494FE288-FAAD-43D9-8AC1-7D319C65D7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26130" y="4116705"/>
                <a:ext cx="886587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제목 59"/>
          <p:cNvSpPr txBox="1">
            <a:spLocks/>
          </p:cNvSpPr>
          <p:nvPr/>
        </p:nvSpPr>
        <p:spPr>
          <a:xfrm>
            <a:off x="3326765" y="4999990"/>
            <a:ext cx="8629015" cy="70739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spc="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charset="0"/>
                <a:ea typeface="12롯데마트드림Bold" charset="0"/>
              </a:rPr>
              <a:t>U</a:t>
            </a:r>
            <a:r>
              <a:rPr lang="en-US" altLang="ko-KR" sz="2400" b="0" cap="none" spc="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charset="0"/>
                <a:ea typeface="12롯데마트드림Bold" charset="0"/>
              </a:rPr>
              <a:t>nit</a:t>
            </a:r>
            <a:r>
              <a:rPr lang="en-US" altLang="ko-KR" sz="2800" b="0" cap="none" spc="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charset="0"/>
                <a:ea typeface="12롯데마트드림Bold" charset="0"/>
              </a:rPr>
              <a:t>  </a:t>
            </a:r>
            <a:r>
              <a:rPr lang="en-US" altLang="ko-KR" sz="2400" b="0" cap="none" spc="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charset="0"/>
                <a:ea typeface="12롯데마트드림Bold" charset="0"/>
              </a:rPr>
              <a:t>05</a:t>
            </a:r>
            <a:r>
              <a:rPr lang="en-US" altLang="ko-KR" sz="2800" b="0" cap="none" spc="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charset="0"/>
                <a:ea typeface="12롯데마트드림Bold" charset="0"/>
              </a:rPr>
              <a:t> ㅣ </a:t>
            </a:r>
            <a:r>
              <a:rPr lang="en-US" altLang="ko-KR" sz="2400" b="0" cap="none" spc="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charset="0"/>
                <a:ea typeface="12롯데마트드림Bold" charset="0"/>
              </a:rPr>
              <a:t>Kernel</a:t>
            </a:r>
            <a:endParaRPr lang="ko-KR" altLang="en-US" sz="2400" b="0" cap="none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1" name="제목 60"/>
          <p:cNvSpPr txBox="1">
            <a:spLocks/>
          </p:cNvSpPr>
          <p:nvPr/>
        </p:nvSpPr>
        <p:spPr>
          <a:xfrm>
            <a:off x="3326765" y="4192905"/>
            <a:ext cx="8628380" cy="70675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spc="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charset="0"/>
                <a:ea typeface="12롯데마트드림Bold" charset="0"/>
              </a:rPr>
              <a:t>U</a:t>
            </a:r>
            <a:r>
              <a:rPr lang="en-US" altLang="ko-KR" sz="2400" b="0" cap="none" spc="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charset="0"/>
                <a:ea typeface="12롯데마트드림Bold" charset="0"/>
              </a:rPr>
              <a:t>nit</a:t>
            </a:r>
            <a:r>
              <a:rPr lang="en-US" altLang="ko-KR" sz="2800" b="0" cap="none" spc="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charset="0"/>
                <a:ea typeface="12롯데마트드림Bold" charset="0"/>
              </a:rPr>
              <a:t>  </a:t>
            </a:r>
            <a:r>
              <a:rPr lang="en-US" altLang="ko-KR" sz="2400" b="0" cap="none" spc="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charset="0"/>
                <a:ea typeface="12롯데마트드림Bold" charset="0"/>
              </a:rPr>
              <a:t>04</a:t>
            </a:r>
            <a:r>
              <a:rPr lang="en-US" altLang="ko-KR" sz="2800" b="0" cap="none" spc="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charset="0"/>
                <a:ea typeface="12롯데마트드림Bold" charset="0"/>
              </a:rPr>
              <a:t> ㅣ </a:t>
            </a:r>
            <a:r>
              <a:rPr lang="en-US" altLang="ko-KR" sz="2400" b="0" cap="none" spc="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 charset="0"/>
                <a:ea typeface="12롯데마트드림Bold" charset="0"/>
              </a:rPr>
              <a:t>Type of SVM</a:t>
            </a:r>
            <a:endParaRPr lang="ko-KR" altLang="en-US" sz="2400" b="0" cap="none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12롯데마트드림Bold" charset="0"/>
              <a:ea typeface="12롯데마트드림Bold" charset="0"/>
            </a:endParaRPr>
          </a:p>
        </p:txBody>
      </p:sp>
      <p:cxnSp>
        <p:nvCxnSpPr>
          <p:cNvPr id="62" name="Line 61"/>
          <p:cNvCxnSpPr/>
          <p:nvPr/>
        </p:nvCxnSpPr>
        <p:spPr>
          <a:xfrm>
            <a:off x="3326765" y="4947285"/>
            <a:ext cx="8981440" cy="11430"/>
          </a:xfrm>
          <a:prstGeom prst="line">
            <a:avLst/>
          </a:prstGeom>
          <a:ln w="12700" cap="flat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Line 62"/>
          <p:cNvCxnSpPr/>
          <p:nvPr/>
        </p:nvCxnSpPr>
        <p:spPr>
          <a:xfrm>
            <a:off x="3333750" y="5736590"/>
            <a:ext cx="8981440" cy="11430"/>
          </a:xfrm>
          <a:prstGeom prst="line">
            <a:avLst/>
          </a:prstGeom>
          <a:ln w="12700" cap="flat" cmpd="sng">
            <a:solidFill>
              <a:schemeClr val="tx1">
                <a:lumMod val="75000"/>
                <a:lumOff val="25000"/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311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 txBox="1">
            <a:spLocks/>
          </p:cNvSpPr>
          <p:nvPr/>
        </p:nvSpPr>
        <p:spPr>
          <a:xfrm>
            <a:off x="2544445" y="721360"/>
            <a:ext cx="5901055" cy="34671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Unit 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04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ㅣ  Type of SVM</a:t>
            </a:r>
            <a:endParaRPr lang="ko-KR" altLang="en-US" sz="2400" b="0" cap="none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0" name="TextBox 19"/>
          <p:cNvSpPr txBox="1">
            <a:spLocks/>
          </p:cNvSpPr>
          <p:nvPr/>
        </p:nvSpPr>
        <p:spPr>
          <a:xfrm>
            <a:off x="-175260" y="2710180"/>
            <a:ext cx="3742055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3" name="L 도형 22"/>
          <p:cNvSpPr>
            <a:spLocks/>
          </p:cNvSpPr>
          <p:nvPr/>
        </p:nvSpPr>
        <p:spPr>
          <a:xfrm>
            <a:off x="3093085" y="1647190"/>
            <a:ext cx="5452745" cy="4188460"/>
          </a:xfrm>
          <a:prstGeom prst="corner">
            <a:avLst>
              <a:gd name="adj1" fmla="val 0"/>
              <a:gd name="adj2" fmla="val 0"/>
            </a:avLst>
          </a:prstGeom>
          <a:noFill/>
          <a:ln w="28575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n w="28575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</p:txBody>
      </p:sp>
      <p:sp>
        <p:nvSpPr>
          <p:cNvPr id="24" name="타원 23"/>
          <p:cNvSpPr>
            <a:spLocks/>
          </p:cNvSpPr>
          <p:nvPr/>
        </p:nvSpPr>
        <p:spPr>
          <a:xfrm>
            <a:off x="4330700" y="3815080"/>
            <a:ext cx="201295" cy="17907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6" name="타원 25"/>
          <p:cNvSpPr>
            <a:spLocks/>
          </p:cNvSpPr>
          <p:nvPr/>
        </p:nvSpPr>
        <p:spPr>
          <a:xfrm>
            <a:off x="5784850" y="5058410"/>
            <a:ext cx="201295" cy="17907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7" name="타원 26"/>
          <p:cNvSpPr>
            <a:spLocks/>
          </p:cNvSpPr>
          <p:nvPr/>
        </p:nvSpPr>
        <p:spPr>
          <a:xfrm>
            <a:off x="3468370" y="3650615"/>
            <a:ext cx="201295" cy="17907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8" name="타원 27"/>
          <p:cNvSpPr>
            <a:spLocks/>
          </p:cNvSpPr>
          <p:nvPr/>
        </p:nvSpPr>
        <p:spPr>
          <a:xfrm>
            <a:off x="4045585" y="5032375"/>
            <a:ext cx="201295" cy="17907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9" name="타원 28"/>
          <p:cNvSpPr>
            <a:spLocks/>
          </p:cNvSpPr>
          <p:nvPr/>
        </p:nvSpPr>
        <p:spPr>
          <a:xfrm>
            <a:off x="5883910" y="3143885"/>
            <a:ext cx="203200" cy="17970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0" name="타원 29"/>
          <p:cNvSpPr>
            <a:spLocks/>
          </p:cNvSpPr>
          <p:nvPr/>
        </p:nvSpPr>
        <p:spPr>
          <a:xfrm>
            <a:off x="5744845" y="2710180"/>
            <a:ext cx="201295" cy="17907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1" name="타원 30"/>
          <p:cNvSpPr>
            <a:spLocks/>
          </p:cNvSpPr>
          <p:nvPr/>
        </p:nvSpPr>
        <p:spPr>
          <a:xfrm>
            <a:off x="7545705" y="3811905"/>
            <a:ext cx="201295" cy="17907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2" name="타원 31"/>
          <p:cNvSpPr>
            <a:spLocks/>
          </p:cNvSpPr>
          <p:nvPr/>
        </p:nvSpPr>
        <p:spPr>
          <a:xfrm>
            <a:off x="6513830" y="3815080"/>
            <a:ext cx="201295" cy="17907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3" name="타원 32"/>
          <p:cNvSpPr>
            <a:spLocks/>
          </p:cNvSpPr>
          <p:nvPr/>
        </p:nvSpPr>
        <p:spPr>
          <a:xfrm>
            <a:off x="6926580" y="3422015"/>
            <a:ext cx="201295" cy="17907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4" name="타원 33"/>
          <p:cNvSpPr>
            <a:spLocks/>
          </p:cNvSpPr>
          <p:nvPr/>
        </p:nvSpPr>
        <p:spPr>
          <a:xfrm>
            <a:off x="4232275" y="4393565"/>
            <a:ext cx="201295" cy="17907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5" name="타원 34"/>
          <p:cNvSpPr>
            <a:spLocks/>
          </p:cNvSpPr>
          <p:nvPr/>
        </p:nvSpPr>
        <p:spPr>
          <a:xfrm>
            <a:off x="4671695" y="4794885"/>
            <a:ext cx="201295" cy="17907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6" name="타원 35"/>
          <p:cNvSpPr>
            <a:spLocks/>
          </p:cNvSpPr>
          <p:nvPr/>
        </p:nvSpPr>
        <p:spPr>
          <a:xfrm>
            <a:off x="4331335" y="3248660"/>
            <a:ext cx="201295" cy="17907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7" name="타원 36"/>
          <p:cNvSpPr>
            <a:spLocks/>
          </p:cNvSpPr>
          <p:nvPr/>
        </p:nvSpPr>
        <p:spPr>
          <a:xfrm>
            <a:off x="4750435" y="3731895"/>
            <a:ext cx="201295" cy="17907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8" name="타원 37"/>
          <p:cNvSpPr>
            <a:spLocks/>
          </p:cNvSpPr>
          <p:nvPr/>
        </p:nvSpPr>
        <p:spPr>
          <a:xfrm>
            <a:off x="5043805" y="4434205"/>
            <a:ext cx="201295" cy="17907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0" name="타원 39"/>
          <p:cNvSpPr>
            <a:spLocks/>
          </p:cNvSpPr>
          <p:nvPr/>
        </p:nvSpPr>
        <p:spPr>
          <a:xfrm>
            <a:off x="6395720" y="3257550"/>
            <a:ext cx="201295" cy="17907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1" name="타원 40"/>
          <p:cNvSpPr>
            <a:spLocks/>
          </p:cNvSpPr>
          <p:nvPr/>
        </p:nvSpPr>
        <p:spPr>
          <a:xfrm>
            <a:off x="6878320" y="3982720"/>
            <a:ext cx="201295" cy="17907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2" name="타원 41"/>
          <p:cNvSpPr>
            <a:spLocks/>
          </p:cNvSpPr>
          <p:nvPr/>
        </p:nvSpPr>
        <p:spPr>
          <a:xfrm>
            <a:off x="6480810" y="2757170"/>
            <a:ext cx="201295" cy="17907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48" name="타원 47"/>
          <p:cNvSpPr>
            <a:spLocks/>
          </p:cNvSpPr>
          <p:nvPr/>
        </p:nvSpPr>
        <p:spPr>
          <a:xfrm>
            <a:off x="3852545" y="3199130"/>
            <a:ext cx="201295" cy="17907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0" name="타원 49"/>
          <p:cNvSpPr>
            <a:spLocks/>
          </p:cNvSpPr>
          <p:nvPr/>
        </p:nvSpPr>
        <p:spPr>
          <a:xfrm>
            <a:off x="4756150" y="5224145"/>
            <a:ext cx="201295" cy="17907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1" name="타원 50"/>
          <p:cNvSpPr>
            <a:spLocks/>
          </p:cNvSpPr>
          <p:nvPr/>
        </p:nvSpPr>
        <p:spPr>
          <a:xfrm>
            <a:off x="3757295" y="4081145"/>
            <a:ext cx="201295" cy="17907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2" name="타원 51"/>
          <p:cNvSpPr>
            <a:spLocks/>
          </p:cNvSpPr>
          <p:nvPr/>
        </p:nvSpPr>
        <p:spPr>
          <a:xfrm>
            <a:off x="6122035" y="2486660"/>
            <a:ext cx="203200" cy="17970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3" name="타원 52"/>
          <p:cNvSpPr>
            <a:spLocks/>
          </p:cNvSpPr>
          <p:nvPr/>
        </p:nvSpPr>
        <p:spPr>
          <a:xfrm>
            <a:off x="5983605" y="2051050"/>
            <a:ext cx="201295" cy="17907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5" name="타원 54"/>
          <p:cNvSpPr>
            <a:spLocks/>
          </p:cNvSpPr>
          <p:nvPr/>
        </p:nvSpPr>
        <p:spPr>
          <a:xfrm>
            <a:off x="6929120" y="2693670"/>
            <a:ext cx="201295" cy="17907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6" name="타원 55"/>
          <p:cNvSpPr>
            <a:spLocks/>
          </p:cNvSpPr>
          <p:nvPr/>
        </p:nvSpPr>
        <p:spPr>
          <a:xfrm>
            <a:off x="6621145" y="2231390"/>
            <a:ext cx="201295" cy="17907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7" name="타원 56"/>
          <p:cNvSpPr>
            <a:spLocks/>
          </p:cNvSpPr>
          <p:nvPr/>
        </p:nvSpPr>
        <p:spPr>
          <a:xfrm>
            <a:off x="7556500" y="3140710"/>
            <a:ext cx="203200" cy="17970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8" name="타원 57"/>
          <p:cNvSpPr>
            <a:spLocks/>
          </p:cNvSpPr>
          <p:nvPr/>
        </p:nvSpPr>
        <p:spPr>
          <a:xfrm>
            <a:off x="4533265" y="2769235"/>
            <a:ext cx="201295" cy="17907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63" name="직선 연결선 62"/>
          <p:cNvCxnSpPr/>
          <p:nvPr/>
        </p:nvCxnSpPr>
        <p:spPr>
          <a:xfrm>
            <a:off x="4651375" y="1773555"/>
            <a:ext cx="3061335" cy="3719830"/>
          </a:xfrm>
          <a:prstGeom prst="line">
            <a:avLst/>
          </a:prstGeom>
          <a:ln w="28575" cap="flat" cmpd="sng">
            <a:solidFill>
              <a:srgbClr val="000000">
                <a:alpha val="10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3877945" y="2267585"/>
            <a:ext cx="3061335" cy="3719830"/>
          </a:xfrm>
          <a:prstGeom prst="line">
            <a:avLst/>
          </a:prstGeom>
          <a:ln w="28575" cap="flat" cmpd="sng">
            <a:solidFill>
              <a:srgbClr val="000000">
                <a:alpha val="10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4215765" y="1925320"/>
            <a:ext cx="3108325" cy="3831590"/>
          </a:xfrm>
          <a:prstGeom prst="line">
            <a:avLst/>
          </a:prstGeom>
          <a:ln w="41275" cap="flat" cmpd="sng">
            <a:solidFill>
              <a:srgbClr val="E76826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/>
          <p:cNvSpPr>
            <a:spLocks/>
          </p:cNvSpPr>
          <p:nvPr/>
        </p:nvSpPr>
        <p:spPr>
          <a:xfrm>
            <a:off x="5184140" y="3902710"/>
            <a:ext cx="201295" cy="17907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39" name="타원 38"/>
          <p:cNvSpPr>
            <a:spLocks/>
          </p:cNvSpPr>
          <p:nvPr/>
        </p:nvSpPr>
        <p:spPr>
          <a:xfrm>
            <a:off x="6096000" y="3563620"/>
            <a:ext cx="203200" cy="17970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6" name="텍스트 상자 65"/>
          <p:cNvSpPr txBox="1">
            <a:spLocks/>
          </p:cNvSpPr>
          <p:nvPr/>
        </p:nvSpPr>
        <p:spPr>
          <a:xfrm>
            <a:off x="7545705" y="1861185"/>
            <a:ext cx="448246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옵션 2) </a:t>
            </a:r>
            <a:endParaRPr lang="ko-KR" altLang="en-US" sz="1800" b="1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7" name="텍스트 상자 66"/>
          <p:cNvSpPr txBox="1">
            <a:spLocks/>
          </p:cNvSpPr>
          <p:nvPr/>
        </p:nvSpPr>
        <p:spPr>
          <a:xfrm>
            <a:off x="7774305" y="2222500"/>
            <a:ext cx="448183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>
                <a:solidFill>
                  <a:schemeClr val="tx1"/>
                </a:solidFill>
                <a:latin typeface="나눔고딕" charset="0"/>
                <a:ea typeface="나눔고딕" charset="0"/>
              </a:rPr>
              <a:t>: 에러를 어느 정도 허용을 하고,</a:t>
            </a:r>
            <a:endParaRPr lang="ko-KR" altLang="en-US" sz="1800" cap="none" dirty="0" smtClean="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fontAlgn="auto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cap="none" dirty="0" smtClean="0" b="1">
                <a:solidFill>
                  <a:schemeClr val="tx1"/>
                </a:solidFill>
                <a:latin typeface="나눔고딕" charset="0"/>
                <a:ea typeface="나눔고딕" charset="0"/>
              </a:rPr>
              <a:t>  페널티를 준다</a:t>
            </a:r>
            <a:endParaRPr lang="ko-KR" altLang="en-US" sz="1800" cap="none" dirty="0" smtClean="0" b="1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8" name="타원 67"/>
          <p:cNvSpPr>
            <a:spLocks/>
          </p:cNvSpPr>
          <p:nvPr/>
        </p:nvSpPr>
        <p:spPr>
          <a:xfrm>
            <a:off x="5335905" y="4766945"/>
            <a:ext cx="202565" cy="18034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Line 93"/>
          <p:cNvCxnSpPr/>
          <p:nvPr/>
        </p:nvCxnSpPr>
        <p:spPr>
          <a:xfrm>
            <a:off x="214630" y="2125345"/>
            <a:ext cx="4801235" cy="3763010"/>
          </a:xfrm>
          <a:prstGeom prst="line">
            <a:avLst/>
          </a:prstGeom>
          <a:ln w="31750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Line 94"/>
          <p:cNvCxnSpPr/>
          <p:nvPr/>
        </p:nvCxnSpPr>
        <p:spPr>
          <a:xfrm>
            <a:off x="1139190" y="1434465"/>
            <a:ext cx="4801235" cy="3763010"/>
          </a:xfrm>
          <a:prstGeom prst="line">
            <a:avLst/>
          </a:prstGeom>
          <a:ln w="31750" cap="flat" cmpd="sng">
            <a:solidFill>
              <a:schemeClr val="tx1">
                <a:alpha val="100000"/>
              </a:schemeClr>
            </a:solidFill>
            <a:prstDash val="sys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Line 95"/>
          <p:cNvCxnSpPr/>
          <p:nvPr/>
        </p:nvCxnSpPr>
        <p:spPr>
          <a:xfrm>
            <a:off x="-720725" y="2842895"/>
            <a:ext cx="4801235" cy="3763010"/>
          </a:xfrm>
          <a:prstGeom prst="line">
            <a:avLst/>
          </a:prstGeom>
          <a:ln w="31750" cap="flat" cmpd="sng">
            <a:solidFill>
              <a:schemeClr val="tx1">
                <a:alpha val="100000"/>
              </a:schemeClr>
            </a:solidFill>
            <a:prstDash val="sys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/>
          <p:cNvSpPr txBox="1">
            <a:spLocks/>
          </p:cNvSpPr>
          <p:nvPr/>
        </p:nvSpPr>
        <p:spPr>
          <a:xfrm>
            <a:off x="2544445" y="721360"/>
            <a:ext cx="5901055" cy="34671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Unit 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04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ㅣ  Type of SVM</a:t>
            </a:r>
            <a:endParaRPr lang="ko-KR" altLang="en-US" sz="2400" b="0" cap="none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0" name="TextBox 19"/>
          <p:cNvSpPr txBox="1">
            <a:spLocks/>
          </p:cNvSpPr>
          <p:nvPr/>
        </p:nvSpPr>
        <p:spPr>
          <a:xfrm>
            <a:off x="-175260" y="2710180"/>
            <a:ext cx="3742055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6" name="텍스트 상자 65"/>
          <p:cNvSpPr txBox="1">
            <a:spLocks/>
          </p:cNvSpPr>
          <p:nvPr/>
        </p:nvSpPr>
        <p:spPr>
          <a:xfrm>
            <a:off x="7545705" y="1619885"/>
            <a:ext cx="448246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[ soft-margin SVM ] </a:t>
            </a:r>
            <a:endParaRPr lang="ko-KR" altLang="en-US" sz="1800" b="1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7" name="텍스트 상자 66"/>
          <p:cNvSpPr txBox="1">
            <a:spLocks/>
          </p:cNvSpPr>
          <p:nvPr/>
        </p:nvSpPr>
        <p:spPr>
          <a:xfrm>
            <a:off x="7774305" y="1981200"/>
            <a:ext cx="4481195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방법 1 ) error case 의 개수를 세서 반영</a:t>
            </a:r>
            <a:endParaRPr lang="ko-KR" altLang="en-US" sz="1800" b="1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8" name="타원 67"/>
          <p:cNvSpPr>
            <a:spLocks/>
          </p:cNvSpPr>
          <p:nvPr/>
        </p:nvSpPr>
        <p:spPr>
          <a:xfrm>
            <a:off x="323850" y="4425950"/>
            <a:ext cx="179705" cy="17653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0" name="타원 69"/>
          <p:cNvSpPr>
            <a:spLocks/>
          </p:cNvSpPr>
          <p:nvPr/>
        </p:nvSpPr>
        <p:spPr>
          <a:xfrm>
            <a:off x="1473835" y="5234305"/>
            <a:ext cx="179705" cy="17653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1" name="타원 70"/>
          <p:cNvSpPr>
            <a:spLocks/>
          </p:cNvSpPr>
          <p:nvPr/>
        </p:nvSpPr>
        <p:spPr>
          <a:xfrm>
            <a:off x="4518025" y="3669665"/>
            <a:ext cx="180975" cy="17716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2" name="타원 71"/>
          <p:cNvSpPr>
            <a:spLocks/>
          </p:cNvSpPr>
          <p:nvPr/>
        </p:nvSpPr>
        <p:spPr>
          <a:xfrm>
            <a:off x="3656965" y="3385185"/>
            <a:ext cx="179705" cy="17653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3" name="타원 72"/>
          <p:cNvSpPr>
            <a:spLocks/>
          </p:cNvSpPr>
          <p:nvPr/>
        </p:nvSpPr>
        <p:spPr>
          <a:xfrm>
            <a:off x="3283585" y="4210685"/>
            <a:ext cx="179705" cy="17653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4" name="타원 73"/>
          <p:cNvSpPr>
            <a:spLocks/>
          </p:cNvSpPr>
          <p:nvPr/>
        </p:nvSpPr>
        <p:spPr>
          <a:xfrm>
            <a:off x="5185410" y="3427095"/>
            <a:ext cx="179705" cy="17653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5" name="타원 74"/>
          <p:cNvSpPr>
            <a:spLocks/>
          </p:cNvSpPr>
          <p:nvPr/>
        </p:nvSpPr>
        <p:spPr>
          <a:xfrm>
            <a:off x="4258945" y="3209290"/>
            <a:ext cx="179705" cy="17653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9" name="타원 78"/>
          <p:cNvSpPr>
            <a:spLocks/>
          </p:cNvSpPr>
          <p:nvPr/>
        </p:nvSpPr>
        <p:spPr>
          <a:xfrm>
            <a:off x="743585" y="5097145"/>
            <a:ext cx="179705" cy="17653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81" name="타원 80"/>
          <p:cNvSpPr>
            <a:spLocks/>
          </p:cNvSpPr>
          <p:nvPr/>
        </p:nvSpPr>
        <p:spPr>
          <a:xfrm>
            <a:off x="3759835" y="2625090"/>
            <a:ext cx="179705" cy="17653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82" name="타원 81"/>
          <p:cNvSpPr>
            <a:spLocks/>
          </p:cNvSpPr>
          <p:nvPr/>
        </p:nvSpPr>
        <p:spPr>
          <a:xfrm>
            <a:off x="5379720" y="4338320"/>
            <a:ext cx="179705" cy="17653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84" name="타원 83"/>
          <p:cNvSpPr>
            <a:spLocks/>
          </p:cNvSpPr>
          <p:nvPr/>
        </p:nvSpPr>
        <p:spPr>
          <a:xfrm>
            <a:off x="834390" y="4033520"/>
            <a:ext cx="179705" cy="17653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85" name="타원 84"/>
          <p:cNvSpPr>
            <a:spLocks/>
          </p:cNvSpPr>
          <p:nvPr/>
        </p:nvSpPr>
        <p:spPr>
          <a:xfrm>
            <a:off x="749300" y="5835015"/>
            <a:ext cx="179705" cy="17653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86" name="타원 85"/>
          <p:cNvSpPr>
            <a:spLocks/>
          </p:cNvSpPr>
          <p:nvPr/>
        </p:nvSpPr>
        <p:spPr>
          <a:xfrm>
            <a:off x="1743075" y="5749925"/>
            <a:ext cx="179705" cy="17653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87" name="타원 86"/>
          <p:cNvSpPr>
            <a:spLocks/>
          </p:cNvSpPr>
          <p:nvPr/>
        </p:nvSpPr>
        <p:spPr>
          <a:xfrm>
            <a:off x="3486150" y="1805940"/>
            <a:ext cx="180975" cy="17716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91" name="타원 90"/>
          <p:cNvSpPr>
            <a:spLocks/>
          </p:cNvSpPr>
          <p:nvPr/>
        </p:nvSpPr>
        <p:spPr>
          <a:xfrm>
            <a:off x="3385820" y="5420360"/>
            <a:ext cx="179705" cy="17653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92" name="타원 91"/>
          <p:cNvSpPr>
            <a:spLocks/>
          </p:cNvSpPr>
          <p:nvPr/>
        </p:nvSpPr>
        <p:spPr>
          <a:xfrm>
            <a:off x="1177290" y="4513580"/>
            <a:ext cx="179705" cy="17653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93" name="타원 92"/>
          <p:cNvSpPr>
            <a:spLocks/>
          </p:cNvSpPr>
          <p:nvPr/>
        </p:nvSpPr>
        <p:spPr>
          <a:xfrm>
            <a:off x="2094230" y="6146165"/>
            <a:ext cx="180975" cy="17716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97" name="타원 96"/>
          <p:cNvSpPr>
            <a:spLocks/>
          </p:cNvSpPr>
          <p:nvPr/>
        </p:nvSpPr>
        <p:spPr>
          <a:xfrm>
            <a:off x="1859915" y="4134485"/>
            <a:ext cx="179705" cy="17653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98" name="타원 97"/>
          <p:cNvSpPr>
            <a:spLocks/>
          </p:cNvSpPr>
          <p:nvPr/>
        </p:nvSpPr>
        <p:spPr>
          <a:xfrm>
            <a:off x="4485640" y="2673350"/>
            <a:ext cx="179705" cy="17653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00" name="텍스트 상자 99"/>
          <p:cNvSpPr txBox="1">
            <a:spLocks/>
          </p:cNvSpPr>
          <p:nvPr/>
        </p:nvSpPr>
        <p:spPr>
          <a:xfrm>
            <a:off x="5117465" y="5676265"/>
            <a:ext cx="97853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f(x) = 0</a:t>
            </a:r>
            <a:endParaRPr lang="ko-KR" altLang="en-US" sz="1800" b="0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01" name="텍스트 상자 100"/>
          <p:cNvSpPr txBox="1">
            <a:spLocks/>
          </p:cNvSpPr>
          <p:nvPr/>
        </p:nvSpPr>
        <p:spPr>
          <a:xfrm>
            <a:off x="5999480" y="4947285"/>
            <a:ext cx="185737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f(x) = 1</a:t>
            </a:r>
            <a:endParaRPr lang="ko-KR" altLang="en-US" sz="1800" b="0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02" name="텍스트 상자 101"/>
          <p:cNvSpPr txBox="1">
            <a:spLocks/>
          </p:cNvSpPr>
          <p:nvPr/>
        </p:nvSpPr>
        <p:spPr>
          <a:xfrm>
            <a:off x="4171950" y="6281420"/>
            <a:ext cx="119697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f(x) = -1</a:t>
            </a:r>
            <a:endParaRPr lang="ko-KR" altLang="en-US" sz="1800" b="0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03" name="텍스트 상자 102"/>
          <p:cNvSpPr txBox="1">
            <a:spLocks/>
          </p:cNvSpPr>
          <p:nvPr/>
        </p:nvSpPr>
        <p:spPr>
          <a:xfrm>
            <a:off x="6583045" y="3375025"/>
            <a:ext cx="5241290" cy="107696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 cap="none" dirty="0" smtClean="0">
                <a:solidFill>
                  <a:schemeClr val="tx1"/>
                </a:solidFill>
                <a:latin typeface="Al Bayan" charset="0"/>
                <a:ea typeface="Al Bayan" charset="0"/>
              </a:rPr>
              <a:t>L(w) = Min ||w|| + C*#error</a:t>
            </a:r>
            <a:endParaRPr lang="ko-KR" altLang="en-US" sz="3200" b="1" cap="none" dirty="0" smtClean="0">
              <a:solidFill>
                <a:schemeClr val="tx1"/>
              </a:solidFill>
              <a:latin typeface="Al Bayan" charset="0"/>
              <a:ea typeface="Al Bayan" charset="0"/>
            </a:endParaRPr>
          </a:p>
        </p:txBody>
      </p:sp>
      <p:sp>
        <p:nvSpPr>
          <p:cNvPr id="104" name="텍스트 상자 103"/>
          <p:cNvSpPr txBox="1">
            <a:spLocks/>
          </p:cNvSpPr>
          <p:nvPr/>
        </p:nvSpPr>
        <p:spPr>
          <a:xfrm>
            <a:off x="10727690" y="3842385"/>
            <a:ext cx="186118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C : 상수</a:t>
            </a:r>
            <a:endParaRPr lang="ko-KR" altLang="en-US" sz="1800" b="0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105" name="그림 10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58" t="39755" r="54128" b="52159"/>
          <a:stretch>
            <a:fillRect/>
          </a:stretch>
        </p:blipFill>
        <p:spPr>
          <a:xfrm>
            <a:off x="9057640" y="3435985"/>
            <a:ext cx="2863850" cy="494665"/>
          </a:xfrm>
          <a:prstGeom prst="rect">
            <a:avLst/>
          </a:prstGeom>
          <a:noFill/>
        </p:spPr>
      </p:pic>
      <p:pic>
        <p:nvPicPr>
          <p:cNvPr id="106" name="그림 10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770" y="3201670"/>
            <a:ext cx="5609590" cy="1437640"/>
          </a:xfrm>
          <a:prstGeom prst="rect">
            <a:avLst/>
          </a:prstGeom>
          <a:noFill/>
        </p:spPr>
      </p:pic>
      <p:sp>
        <p:nvSpPr>
          <p:cNvPr id="107" name="텍스트 상자 106"/>
          <p:cNvSpPr txBox="1">
            <a:spLocks/>
          </p:cNvSpPr>
          <p:nvPr/>
        </p:nvSpPr>
        <p:spPr>
          <a:xfrm>
            <a:off x="6000115" y="6180455"/>
            <a:ext cx="290322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f(x) = w x + b</a:t>
            </a:r>
            <a:endParaRPr lang="ko-KR" altLang="en-US" sz="1200" b="0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Line 93"/>
          <p:cNvCxnSpPr/>
          <p:nvPr/>
        </p:nvCxnSpPr>
        <p:spPr>
          <a:xfrm>
            <a:off x="214630" y="2125345"/>
            <a:ext cx="4801235" cy="3763010"/>
          </a:xfrm>
          <a:prstGeom prst="line">
            <a:avLst/>
          </a:prstGeom>
          <a:ln w="31750" cap="flat" cmpd="sng">
            <a:solidFill>
              <a:schemeClr val="tx1"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Line 94"/>
          <p:cNvCxnSpPr/>
          <p:nvPr/>
        </p:nvCxnSpPr>
        <p:spPr>
          <a:xfrm>
            <a:off x="1139190" y="1434465"/>
            <a:ext cx="4801235" cy="3763010"/>
          </a:xfrm>
          <a:prstGeom prst="line">
            <a:avLst/>
          </a:prstGeom>
          <a:ln w="31750" cap="flat" cmpd="sng">
            <a:solidFill>
              <a:schemeClr val="tx1">
                <a:alpha val="100000"/>
              </a:schemeClr>
            </a:solidFill>
            <a:prstDash val="sys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Line 95"/>
          <p:cNvCxnSpPr/>
          <p:nvPr/>
        </p:nvCxnSpPr>
        <p:spPr>
          <a:xfrm>
            <a:off x="-720725" y="2842895"/>
            <a:ext cx="4801235" cy="3763010"/>
          </a:xfrm>
          <a:prstGeom prst="line">
            <a:avLst/>
          </a:prstGeom>
          <a:ln w="31750" cap="flat" cmpd="sng">
            <a:solidFill>
              <a:schemeClr val="tx1">
                <a:alpha val="100000"/>
              </a:schemeClr>
            </a:solidFill>
            <a:prstDash val="sys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/>
          <p:cNvSpPr txBox="1">
            <a:spLocks/>
          </p:cNvSpPr>
          <p:nvPr/>
        </p:nvSpPr>
        <p:spPr>
          <a:xfrm>
            <a:off x="2544445" y="721360"/>
            <a:ext cx="5901055" cy="34671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Unit 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04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ㅣ  Type of SVM</a:t>
            </a:r>
            <a:endParaRPr lang="ko-KR" altLang="en-US" sz="2400" b="0" cap="none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0" name="TextBox 19"/>
          <p:cNvSpPr txBox="1">
            <a:spLocks/>
          </p:cNvSpPr>
          <p:nvPr/>
        </p:nvSpPr>
        <p:spPr>
          <a:xfrm>
            <a:off x="-175260" y="2710180"/>
            <a:ext cx="3742055" cy="36893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6" name="텍스트 상자 65"/>
          <p:cNvSpPr txBox="1">
            <a:spLocks/>
          </p:cNvSpPr>
          <p:nvPr/>
        </p:nvSpPr>
        <p:spPr>
          <a:xfrm>
            <a:off x="7545705" y="1619885"/>
            <a:ext cx="448183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[ soft-margin SVM ] </a:t>
            </a:r>
            <a:endParaRPr lang="ko-KR" altLang="en-US" sz="1800" b="1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7" name="텍스트 상자 66"/>
          <p:cNvSpPr txBox="1">
            <a:spLocks/>
          </p:cNvSpPr>
          <p:nvPr/>
        </p:nvSpPr>
        <p:spPr>
          <a:xfrm>
            <a:off x="7774305" y="1981200"/>
            <a:ext cx="448183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방법 2 )  slack variable</a:t>
            </a:r>
            <a:r>
              <a:rPr lang="en-US" altLang="ko-KR" sz="1800" b="0" cap="none" dirty="0" smtClean="0">
                <a:solidFill>
                  <a:srgbClr val="000000"/>
                </a:solidFill>
                <a:latin typeface="Cambria Math" charset="0"/>
                <a:ea typeface="Cambria Math" charset="0"/>
              </a:rPr>
              <a:t>(𝜉)</a:t>
            </a:r>
            <a:r>
              <a:rPr lang="en-US" altLang="ko-KR" sz="1800" b="1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 도입</a:t>
            </a:r>
            <a:endParaRPr lang="ko-KR" altLang="en-US" sz="1800" b="1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8" name="타원 67"/>
          <p:cNvSpPr>
            <a:spLocks/>
          </p:cNvSpPr>
          <p:nvPr/>
        </p:nvSpPr>
        <p:spPr>
          <a:xfrm>
            <a:off x="323850" y="4425950"/>
            <a:ext cx="179705" cy="17653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0" name="타원 69"/>
          <p:cNvSpPr>
            <a:spLocks/>
          </p:cNvSpPr>
          <p:nvPr/>
        </p:nvSpPr>
        <p:spPr>
          <a:xfrm>
            <a:off x="1473835" y="5234305"/>
            <a:ext cx="179705" cy="17653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1" name="타원 70"/>
          <p:cNvSpPr>
            <a:spLocks/>
          </p:cNvSpPr>
          <p:nvPr/>
        </p:nvSpPr>
        <p:spPr>
          <a:xfrm>
            <a:off x="4518025" y="3669665"/>
            <a:ext cx="180975" cy="17716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2" name="타원 71"/>
          <p:cNvSpPr>
            <a:spLocks/>
          </p:cNvSpPr>
          <p:nvPr/>
        </p:nvSpPr>
        <p:spPr>
          <a:xfrm>
            <a:off x="3656965" y="3385185"/>
            <a:ext cx="179705" cy="17653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3" name="타원 72"/>
          <p:cNvSpPr>
            <a:spLocks/>
          </p:cNvSpPr>
          <p:nvPr/>
        </p:nvSpPr>
        <p:spPr>
          <a:xfrm>
            <a:off x="3283585" y="4210685"/>
            <a:ext cx="179705" cy="17653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4" name="타원 73"/>
          <p:cNvSpPr>
            <a:spLocks/>
          </p:cNvSpPr>
          <p:nvPr/>
        </p:nvSpPr>
        <p:spPr>
          <a:xfrm>
            <a:off x="5185410" y="3427095"/>
            <a:ext cx="179705" cy="17653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5" name="타원 74"/>
          <p:cNvSpPr>
            <a:spLocks/>
          </p:cNvSpPr>
          <p:nvPr/>
        </p:nvSpPr>
        <p:spPr>
          <a:xfrm>
            <a:off x="4258945" y="3209290"/>
            <a:ext cx="179705" cy="17653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9" name="타원 78"/>
          <p:cNvSpPr>
            <a:spLocks/>
          </p:cNvSpPr>
          <p:nvPr/>
        </p:nvSpPr>
        <p:spPr>
          <a:xfrm>
            <a:off x="743585" y="5097145"/>
            <a:ext cx="179705" cy="17653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81" name="타원 80"/>
          <p:cNvSpPr>
            <a:spLocks/>
          </p:cNvSpPr>
          <p:nvPr/>
        </p:nvSpPr>
        <p:spPr>
          <a:xfrm>
            <a:off x="3759835" y="2625090"/>
            <a:ext cx="179705" cy="17653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82" name="타원 81"/>
          <p:cNvSpPr>
            <a:spLocks/>
          </p:cNvSpPr>
          <p:nvPr/>
        </p:nvSpPr>
        <p:spPr>
          <a:xfrm>
            <a:off x="5379720" y="4338320"/>
            <a:ext cx="179705" cy="17653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84" name="타원 83"/>
          <p:cNvSpPr>
            <a:spLocks/>
          </p:cNvSpPr>
          <p:nvPr/>
        </p:nvSpPr>
        <p:spPr>
          <a:xfrm>
            <a:off x="834390" y="4033520"/>
            <a:ext cx="179705" cy="17653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85" name="타원 84"/>
          <p:cNvSpPr>
            <a:spLocks/>
          </p:cNvSpPr>
          <p:nvPr/>
        </p:nvSpPr>
        <p:spPr>
          <a:xfrm>
            <a:off x="749300" y="5835015"/>
            <a:ext cx="179705" cy="17653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86" name="타원 85"/>
          <p:cNvSpPr>
            <a:spLocks/>
          </p:cNvSpPr>
          <p:nvPr/>
        </p:nvSpPr>
        <p:spPr>
          <a:xfrm>
            <a:off x="1743075" y="5749925"/>
            <a:ext cx="179705" cy="17653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87" name="타원 86"/>
          <p:cNvSpPr>
            <a:spLocks/>
          </p:cNvSpPr>
          <p:nvPr/>
        </p:nvSpPr>
        <p:spPr>
          <a:xfrm>
            <a:off x="3486150" y="1805940"/>
            <a:ext cx="180975" cy="17716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91" name="타원 90"/>
          <p:cNvSpPr>
            <a:spLocks/>
          </p:cNvSpPr>
          <p:nvPr/>
        </p:nvSpPr>
        <p:spPr>
          <a:xfrm>
            <a:off x="3385820" y="5420360"/>
            <a:ext cx="179705" cy="17653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92" name="타원 91"/>
          <p:cNvSpPr>
            <a:spLocks/>
          </p:cNvSpPr>
          <p:nvPr/>
        </p:nvSpPr>
        <p:spPr>
          <a:xfrm>
            <a:off x="1177290" y="4513580"/>
            <a:ext cx="179705" cy="17653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93" name="타원 92"/>
          <p:cNvSpPr>
            <a:spLocks/>
          </p:cNvSpPr>
          <p:nvPr/>
        </p:nvSpPr>
        <p:spPr>
          <a:xfrm>
            <a:off x="2094230" y="6146165"/>
            <a:ext cx="180975" cy="17716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97" name="타원 96"/>
          <p:cNvSpPr>
            <a:spLocks/>
          </p:cNvSpPr>
          <p:nvPr/>
        </p:nvSpPr>
        <p:spPr>
          <a:xfrm>
            <a:off x="1859915" y="4134485"/>
            <a:ext cx="179705" cy="17653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98" name="타원 97"/>
          <p:cNvSpPr>
            <a:spLocks/>
          </p:cNvSpPr>
          <p:nvPr/>
        </p:nvSpPr>
        <p:spPr>
          <a:xfrm>
            <a:off x="4485640" y="2673350"/>
            <a:ext cx="179705" cy="17653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99" name="텍스트 상자 98"/>
          <p:cNvSpPr txBox="1">
            <a:spLocks/>
          </p:cNvSpPr>
          <p:nvPr/>
        </p:nvSpPr>
        <p:spPr>
          <a:xfrm>
            <a:off x="6000115" y="6180455"/>
            <a:ext cx="290258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f(x) = w x + b</a:t>
            </a:r>
            <a:endParaRPr lang="ko-KR" altLang="en-US" sz="1200" b="0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00" name="텍스트 상자 99"/>
          <p:cNvSpPr txBox="1">
            <a:spLocks/>
          </p:cNvSpPr>
          <p:nvPr/>
        </p:nvSpPr>
        <p:spPr>
          <a:xfrm>
            <a:off x="5117465" y="5676265"/>
            <a:ext cx="97853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f(x) = 0</a:t>
            </a:r>
            <a:endParaRPr lang="ko-KR" altLang="en-US" sz="1800" b="0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01" name="텍스트 상자 100"/>
          <p:cNvSpPr txBox="1">
            <a:spLocks/>
          </p:cNvSpPr>
          <p:nvPr/>
        </p:nvSpPr>
        <p:spPr>
          <a:xfrm>
            <a:off x="5999480" y="4947285"/>
            <a:ext cx="97917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f(x) = 1</a:t>
            </a:r>
            <a:endParaRPr lang="ko-KR" altLang="en-US" sz="1800" b="0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02" name="텍스트 상자 101"/>
          <p:cNvSpPr txBox="1">
            <a:spLocks/>
          </p:cNvSpPr>
          <p:nvPr/>
        </p:nvSpPr>
        <p:spPr>
          <a:xfrm>
            <a:off x="4171950" y="6281420"/>
            <a:ext cx="119697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f(x) = -1</a:t>
            </a:r>
            <a:endParaRPr lang="ko-KR" altLang="en-US" sz="1800" b="0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03" name="텍스트 상자 102"/>
          <p:cNvSpPr txBox="1">
            <a:spLocks/>
          </p:cNvSpPr>
          <p:nvPr/>
        </p:nvSpPr>
        <p:spPr>
          <a:xfrm>
            <a:off x="7858760" y="2543175"/>
            <a:ext cx="4573270" cy="27813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000000"/>
                </a:solidFill>
                <a:latin typeface="Cambria Math" charset="0"/>
                <a:ea typeface="Cambria Math" charset="0"/>
              </a:rPr>
              <a:t> 𝜉 = 잘못 분류된 정도 (slack variable)</a:t>
            </a:r>
            <a:endParaRPr lang="ko-KR" altLang="en-US" sz="1800" b="0" cap="none" dirty="0" smtClean="0">
              <a:solidFill>
                <a:srgbClr val="000000"/>
              </a:solidFill>
              <a:latin typeface="Cambria Math" charset="0"/>
              <a:ea typeface="Cambria Math" charset="0"/>
            </a:endParaRPr>
          </a:p>
        </p:txBody>
      </p:sp>
      <p:sp>
        <p:nvSpPr>
          <p:cNvPr id="104" name="텍스트 상자 103"/>
          <p:cNvSpPr txBox="1">
            <a:spLocks/>
          </p:cNvSpPr>
          <p:nvPr/>
        </p:nvSpPr>
        <p:spPr>
          <a:xfrm>
            <a:off x="2932430" y="3895725"/>
            <a:ext cx="1144270" cy="2774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000000"/>
                </a:solidFill>
                <a:latin typeface="Cambria Math" charset="0"/>
                <a:ea typeface="Cambria Math" charset="0"/>
              </a:rPr>
              <a:t>0 &lt; 𝜉  &lt; 1</a:t>
            </a:r>
            <a:endParaRPr lang="ko-KR" altLang="en-US" sz="1800" b="0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05" name="텍스트 상자 104"/>
          <p:cNvSpPr txBox="1">
            <a:spLocks/>
          </p:cNvSpPr>
          <p:nvPr/>
        </p:nvSpPr>
        <p:spPr>
          <a:xfrm>
            <a:off x="3677285" y="3077210"/>
            <a:ext cx="1144270" cy="2774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000000"/>
                </a:solidFill>
                <a:latin typeface="Cambria Math" charset="0"/>
                <a:ea typeface="Cambria Math" charset="0"/>
              </a:rPr>
              <a:t>𝜉  =0</a:t>
            </a:r>
            <a:endParaRPr lang="ko-KR" altLang="en-US" sz="1800" b="0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06" name="텍스트 상자 105"/>
          <p:cNvSpPr txBox="1">
            <a:spLocks/>
          </p:cNvSpPr>
          <p:nvPr/>
        </p:nvSpPr>
        <p:spPr>
          <a:xfrm>
            <a:off x="3253105" y="5133975"/>
            <a:ext cx="1144270" cy="2774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000000"/>
                </a:solidFill>
                <a:latin typeface="Cambria Math" charset="0"/>
                <a:ea typeface="Cambria Math" charset="0"/>
              </a:rPr>
              <a:t>𝜉  &gt; 1</a:t>
            </a:r>
            <a:endParaRPr lang="ko-KR" altLang="en-US" sz="1800" b="0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07" name="텍스트 상자 106"/>
          <p:cNvSpPr txBox="1">
            <a:spLocks/>
          </p:cNvSpPr>
          <p:nvPr/>
        </p:nvSpPr>
        <p:spPr>
          <a:xfrm>
            <a:off x="1696085" y="4278630"/>
            <a:ext cx="1144270" cy="2774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000000"/>
                </a:solidFill>
                <a:latin typeface="Cambria Math" charset="0"/>
                <a:ea typeface="Cambria Math" charset="0"/>
              </a:rPr>
              <a:t>0 &lt; 𝜉  &lt; 1</a:t>
            </a:r>
            <a:endParaRPr lang="ko-KR" altLang="en-US" sz="1800" b="0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08" name="텍스트 상자 107"/>
          <p:cNvSpPr txBox="1">
            <a:spLocks/>
          </p:cNvSpPr>
          <p:nvPr/>
        </p:nvSpPr>
        <p:spPr>
          <a:xfrm>
            <a:off x="845185" y="3757295"/>
            <a:ext cx="1144270" cy="2774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000000"/>
                </a:solidFill>
                <a:latin typeface="Cambria Math" charset="0"/>
                <a:ea typeface="Cambria Math" charset="0"/>
              </a:rPr>
              <a:t>𝜉  =0</a:t>
            </a:r>
            <a:endParaRPr lang="ko-KR" altLang="en-US" sz="1800" b="0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865" y="3173730"/>
            <a:ext cx="5229225" cy="17221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그림 10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310" y="3296285"/>
            <a:ext cx="6007100" cy="2733040"/>
          </a:xfrm>
          <a:prstGeom prst="rect">
            <a:avLst/>
          </a:prstGeom>
          <a:noFill/>
        </p:spPr>
      </p:pic>
      <p:cxnSp>
        <p:nvCxnSpPr>
          <p:cNvPr id="94" name="Line 93"/>
          <p:cNvCxnSpPr/>
          <p:nvPr/>
        </p:nvCxnSpPr>
        <p:spPr>
          <a:xfrm>
            <a:off x="214630" y="2125345"/>
            <a:ext cx="4801870" cy="3763645"/>
          </a:xfrm>
          <a:prstGeom prst="line">
            <a:avLst/>
          </a:prstGeom>
          <a:ln w="31750" cap="flat" cmpd="sng">
            <a:solidFill>
              <a:schemeClr val="tx1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Line 94"/>
          <p:cNvCxnSpPr/>
          <p:nvPr/>
        </p:nvCxnSpPr>
        <p:spPr>
          <a:xfrm>
            <a:off x="1139190" y="1434465"/>
            <a:ext cx="4801870" cy="3763645"/>
          </a:xfrm>
          <a:prstGeom prst="line">
            <a:avLst/>
          </a:prstGeom>
          <a:ln w="31750" cap="flat" cmpd="sng">
            <a:solidFill>
              <a:schemeClr val="tx1">
                <a:alpha val="100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Line 95"/>
          <p:cNvCxnSpPr/>
          <p:nvPr/>
        </p:nvCxnSpPr>
        <p:spPr>
          <a:xfrm>
            <a:off x="-720725" y="2842895"/>
            <a:ext cx="4801870" cy="3763645"/>
          </a:xfrm>
          <a:prstGeom prst="line">
            <a:avLst/>
          </a:prstGeom>
          <a:ln w="31750" cap="flat" cmpd="sng">
            <a:solidFill>
              <a:schemeClr val="tx1">
                <a:alpha val="100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/>
          <p:cNvSpPr txBox="1">
            <a:spLocks/>
          </p:cNvSpPr>
          <p:nvPr/>
        </p:nvSpPr>
        <p:spPr>
          <a:xfrm>
            <a:off x="2544445" y="721360"/>
            <a:ext cx="5901690" cy="34734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Unit 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04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ㅣ  Type of SVM</a:t>
            </a:r>
            <a:endParaRPr lang="ko-KR" altLang="en-US" sz="2400" b="0" cap="none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20" name="TextBox 19"/>
          <p:cNvSpPr txBox="1">
            <a:spLocks/>
          </p:cNvSpPr>
          <p:nvPr/>
        </p:nvSpPr>
        <p:spPr>
          <a:xfrm>
            <a:off x="-175260" y="2710180"/>
            <a:ext cx="3742690" cy="36957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6" name="텍스트 상자 65"/>
          <p:cNvSpPr txBox="1">
            <a:spLocks/>
          </p:cNvSpPr>
          <p:nvPr/>
        </p:nvSpPr>
        <p:spPr>
          <a:xfrm>
            <a:off x="7545705" y="1619885"/>
            <a:ext cx="4481830" cy="3714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[ Soft Margin SVM ] </a:t>
            </a:r>
            <a:endParaRPr lang="ko-KR" altLang="en-US" sz="1800" b="1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7" name="텍스트 상자 66"/>
          <p:cNvSpPr txBox="1">
            <a:spLocks/>
          </p:cNvSpPr>
          <p:nvPr/>
        </p:nvSpPr>
        <p:spPr>
          <a:xfrm>
            <a:off x="7774305" y="1981200"/>
            <a:ext cx="4481830" cy="3714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방법 2 ) slack variable</a:t>
            </a:r>
            <a:r>
              <a:rPr lang="en-US" altLang="ko-KR" sz="1800" b="0" cap="none" dirty="0" smtClean="0">
                <a:solidFill>
                  <a:srgbClr val="000000"/>
                </a:solidFill>
                <a:latin typeface="Cambria Math" charset="0"/>
                <a:ea typeface="Cambria Math" charset="0"/>
              </a:rPr>
              <a:t>(𝜉)</a:t>
            </a:r>
            <a:r>
              <a:rPr lang="en-US" altLang="ko-KR" sz="1800" b="1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 도입</a:t>
            </a:r>
            <a:endParaRPr lang="ko-KR" altLang="en-US" sz="1800" b="1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68" name="타원 67"/>
          <p:cNvSpPr>
            <a:spLocks/>
          </p:cNvSpPr>
          <p:nvPr/>
        </p:nvSpPr>
        <p:spPr>
          <a:xfrm>
            <a:off x="323850" y="4425950"/>
            <a:ext cx="180340" cy="17716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0" name="타원 69"/>
          <p:cNvSpPr>
            <a:spLocks/>
          </p:cNvSpPr>
          <p:nvPr/>
        </p:nvSpPr>
        <p:spPr>
          <a:xfrm>
            <a:off x="1473835" y="5234305"/>
            <a:ext cx="180340" cy="17716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1" name="타원 70"/>
          <p:cNvSpPr>
            <a:spLocks/>
          </p:cNvSpPr>
          <p:nvPr/>
        </p:nvSpPr>
        <p:spPr>
          <a:xfrm>
            <a:off x="4518025" y="3669665"/>
            <a:ext cx="181610" cy="17780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2" name="타원 71"/>
          <p:cNvSpPr>
            <a:spLocks/>
          </p:cNvSpPr>
          <p:nvPr/>
        </p:nvSpPr>
        <p:spPr>
          <a:xfrm>
            <a:off x="3656965" y="3385185"/>
            <a:ext cx="180340" cy="17716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3" name="타원 72"/>
          <p:cNvSpPr>
            <a:spLocks/>
          </p:cNvSpPr>
          <p:nvPr/>
        </p:nvSpPr>
        <p:spPr>
          <a:xfrm>
            <a:off x="3283585" y="4210685"/>
            <a:ext cx="180340" cy="17716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4" name="타원 73"/>
          <p:cNvSpPr>
            <a:spLocks/>
          </p:cNvSpPr>
          <p:nvPr/>
        </p:nvSpPr>
        <p:spPr>
          <a:xfrm>
            <a:off x="5185410" y="3427095"/>
            <a:ext cx="180340" cy="17716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5" name="타원 74"/>
          <p:cNvSpPr>
            <a:spLocks/>
          </p:cNvSpPr>
          <p:nvPr/>
        </p:nvSpPr>
        <p:spPr>
          <a:xfrm>
            <a:off x="4258945" y="3209290"/>
            <a:ext cx="180340" cy="17716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9" name="타원 78"/>
          <p:cNvSpPr>
            <a:spLocks/>
          </p:cNvSpPr>
          <p:nvPr/>
        </p:nvSpPr>
        <p:spPr>
          <a:xfrm>
            <a:off x="743585" y="5097145"/>
            <a:ext cx="180340" cy="17716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81" name="타원 80"/>
          <p:cNvSpPr>
            <a:spLocks/>
          </p:cNvSpPr>
          <p:nvPr/>
        </p:nvSpPr>
        <p:spPr>
          <a:xfrm>
            <a:off x="3759835" y="2625090"/>
            <a:ext cx="180340" cy="17716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82" name="타원 81"/>
          <p:cNvSpPr>
            <a:spLocks/>
          </p:cNvSpPr>
          <p:nvPr/>
        </p:nvSpPr>
        <p:spPr>
          <a:xfrm>
            <a:off x="5379720" y="4338320"/>
            <a:ext cx="180340" cy="17716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84" name="타원 83"/>
          <p:cNvSpPr>
            <a:spLocks/>
          </p:cNvSpPr>
          <p:nvPr/>
        </p:nvSpPr>
        <p:spPr>
          <a:xfrm>
            <a:off x="834390" y="4033520"/>
            <a:ext cx="180340" cy="17716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85" name="타원 84"/>
          <p:cNvSpPr>
            <a:spLocks/>
          </p:cNvSpPr>
          <p:nvPr/>
        </p:nvSpPr>
        <p:spPr>
          <a:xfrm>
            <a:off x="749300" y="5835015"/>
            <a:ext cx="180340" cy="17716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86" name="타원 85"/>
          <p:cNvSpPr>
            <a:spLocks/>
          </p:cNvSpPr>
          <p:nvPr/>
        </p:nvSpPr>
        <p:spPr>
          <a:xfrm>
            <a:off x="1743075" y="5749925"/>
            <a:ext cx="180340" cy="17716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87" name="타원 86"/>
          <p:cNvSpPr>
            <a:spLocks/>
          </p:cNvSpPr>
          <p:nvPr/>
        </p:nvSpPr>
        <p:spPr>
          <a:xfrm>
            <a:off x="3486150" y="1805940"/>
            <a:ext cx="181610" cy="17780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91" name="타원 90"/>
          <p:cNvSpPr>
            <a:spLocks/>
          </p:cNvSpPr>
          <p:nvPr/>
        </p:nvSpPr>
        <p:spPr>
          <a:xfrm>
            <a:off x="3385820" y="5420360"/>
            <a:ext cx="180340" cy="17716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92" name="타원 91"/>
          <p:cNvSpPr>
            <a:spLocks/>
          </p:cNvSpPr>
          <p:nvPr/>
        </p:nvSpPr>
        <p:spPr>
          <a:xfrm>
            <a:off x="1177290" y="4513580"/>
            <a:ext cx="180340" cy="17716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93" name="타원 92"/>
          <p:cNvSpPr>
            <a:spLocks/>
          </p:cNvSpPr>
          <p:nvPr/>
        </p:nvSpPr>
        <p:spPr>
          <a:xfrm>
            <a:off x="2094230" y="6146165"/>
            <a:ext cx="181610" cy="17780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97" name="타원 96"/>
          <p:cNvSpPr>
            <a:spLocks/>
          </p:cNvSpPr>
          <p:nvPr/>
        </p:nvSpPr>
        <p:spPr>
          <a:xfrm>
            <a:off x="1859915" y="4134485"/>
            <a:ext cx="180340" cy="17716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98" name="타원 97"/>
          <p:cNvSpPr>
            <a:spLocks/>
          </p:cNvSpPr>
          <p:nvPr/>
        </p:nvSpPr>
        <p:spPr>
          <a:xfrm>
            <a:off x="4485640" y="2673350"/>
            <a:ext cx="180340" cy="17716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00" name="텍스트 상자 99"/>
          <p:cNvSpPr txBox="1">
            <a:spLocks/>
          </p:cNvSpPr>
          <p:nvPr/>
        </p:nvSpPr>
        <p:spPr>
          <a:xfrm>
            <a:off x="5117465" y="5676265"/>
            <a:ext cx="979170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f(x) = 0</a:t>
            </a:r>
            <a:endParaRPr lang="ko-KR" altLang="en-US" sz="1800" b="0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01" name="텍스트 상자 100"/>
          <p:cNvSpPr txBox="1">
            <a:spLocks/>
          </p:cNvSpPr>
          <p:nvPr/>
        </p:nvSpPr>
        <p:spPr>
          <a:xfrm>
            <a:off x="5999480" y="4947285"/>
            <a:ext cx="97980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f(x) = 1</a:t>
            </a:r>
            <a:endParaRPr lang="ko-KR" altLang="en-US" sz="1800" b="0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02" name="텍스트 상자 101"/>
          <p:cNvSpPr txBox="1">
            <a:spLocks/>
          </p:cNvSpPr>
          <p:nvPr/>
        </p:nvSpPr>
        <p:spPr>
          <a:xfrm>
            <a:off x="4171950" y="6281420"/>
            <a:ext cx="119761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f(x) = -1</a:t>
            </a:r>
            <a:endParaRPr lang="ko-KR" altLang="en-US" sz="1800" b="0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103" name="텍스트 상자 102"/>
          <p:cNvSpPr txBox="1">
            <a:spLocks/>
          </p:cNvSpPr>
          <p:nvPr/>
        </p:nvSpPr>
        <p:spPr>
          <a:xfrm>
            <a:off x="7858760" y="2543175"/>
            <a:ext cx="4573905" cy="814705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000000"/>
                </a:solidFill>
                <a:latin typeface="Cambria Math" charset="0"/>
                <a:ea typeface="Cambria Math" charset="0"/>
              </a:rPr>
              <a:t> 𝜉 = 잘못 분류된 정도 (slack variable)</a:t>
            </a:r>
            <a:endParaRPr lang="ko-KR" altLang="en-US" sz="1800" b="0" cap="none" dirty="0" smtClean="0">
              <a:solidFill>
                <a:srgbClr val="000000"/>
              </a:solidFill>
              <a:latin typeface="Cambria Math" charset="0"/>
              <a:ea typeface="Cambria Math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000000"/>
                </a:solidFill>
                <a:latin typeface="Cambria Math" charset="0"/>
                <a:ea typeface="Cambria Math" charset="0"/>
              </a:rPr>
              <a:t>       </a:t>
            </a:r>
            <a:endParaRPr lang="ko-KR" altLang="en-US" sz="1800" b="0" cap="none" dirty="0" smtClean="0">
              <a:solidFill>
                <a:srgbClr val="000000"/>
              </a:solidFill>
              <a:latin typeface="Cambria Math" charset="0"/>
              <a:ea typeface="Cambria Math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Cambria Math" charset="0"/>
              <a:ea typeface="Cambria Math" charset="0"/>
            </a:endParaRPr>
          </a:p>
        </p:txBody>
      </p:sp>
      <p:sp>
        <p:nvSpPr>
          <p:cNvPr id="104" name="텍스트 상자 103"/>
          <p:cNvSpPr txBox="1">
            <a:spLocks/>
          </p:cNvSpPr>
          <p:nvPr/>
        </p:nvSpPr>
        <p:spPr>
          <a:xfrm>
            <a:off x="2932430" y="3895725"/>
            <a:ext cx="1144905" cy="27813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000000"/>
                </a:solidFill>
                <a:latin typeface="Cambria Math" charset="0"/>
                <a:ea typeface="Cambria Math" charset="0"/>
              </a:rPr>
              <a:t>0 &lt; 𝜉  &lt; 1</a:t>
            </a:r>
            <a:endParaRPr lang="ko-KR" altLang="en-US" sz="1800" b="0" cap="none" dirty="0" smtClean="0">
              <a:solidFill>
                <a:srgbClr val="000000"/>
              </a:solidFill>
              <a:latin typeface="Cambria Math" charset="0"/>
              <a:ea typeface="Cambria Math" charset="0"/>
            </a:endParaRPr>
          </a:p>
        </p:txBody>
      </p:sp>
      <p:sp>
        <p:nvSpPr>
          <p:cNvPr id="105" name="텍스트 상자 104"/>
          <p:cNvSpPr txBox="1">
            <a:spLocks/>
          </p:cNvSpPr>
          <p:nvPr/>
        </p:nvSpPr>
        <p:spPr>
          <a:xfrm>
            <a:off x="3677285" y="3077210"/>
            <a:ext cx="1144905" cy="27813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000000"/>
                </a:solidFill>
                <a:latin typeface="Cambria Math" charset="0"/>
                <a:ea typeface="Cambria Math" charset="0"/>
              </a:rPr>
              <a:t>𝜉  =0</a:t>
            </a:r>
            <a:endParaRPr lang="ko-KR" altLang="en-US" sz="1800" b="0" cap="none" dirty="0" smtClean="0">
              <a:solidFill>
                <a:srgbClr val="000000"/>
              </a:solidFill>
              <a:latin typeface="Cambria Math" charset="0"/>
              <a:ea typeface="Cambria Math" charset="0"/>
            </a:endParaRPr>
          </a:p>
        </p:txBody>
      </p:sp>
      <p:sp>
        <p:nvSpPr>
          <p:cNvPr id="106" name="텍스트 상자 105"/>
          <p:cNvSpPr txBox="1">
            <a:spLocks/>
          </p:cNvSpPr>
          <p:nvPr/>
        </p:nvSpPr>
        <p:spPr>
          <a:xfrm>
            <a:off x="3253105" y="5133975"/>
            <a:ext cx="1144905" cy="27813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000000"/>
                </a:solidFill>
                <a:latin typeface="Cambria Math" charset="0"/>
                <a:ea typeface="Cambria Math" charset="0"/>
              </a:rPr>
              <a:t>𝜉  &gt; 1</a:t>
            </a:r>
            <a:endParaRPr lang="ko-KR" altLang="en-US" sz="1800" b="0" cap="none" dirty="0" smtClean="0">
              <a:solidFill>
                <a:srgbClr val="000000"/>
              </a:solidFill>
              <a:latin typeface="Cambria Math" charset="0"/>
              <a:ea typeface="Cambria Math" charset="0"/>
            </a:endParaRPr>
          </a:p>
        </p:txBody>
      </p:sp>
      <p:sp>
        <p:nvSpPr>
          <p:cNvPr id="107" name="텍스트 상자 106"/>
          <p:cNvSpPr txBox="1">
            <a:spLocks/>
          </p:cNvSpPr>
          <p:nvPr/>
        </p:nvSpPr>
        <p:spPr>
          <a:xfrm>
            <a:off x="1696085" y="4278630"/>
            <a:ext cx="1144905" cy="27813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000000"/>
                </a:solidFill>
                <a:latin typeface="Cambria Math" charset="0"/>
                <a:ea typeface="Cambria Math" charset="0"/>
              </a:rPr>
              <a:t>0 &lt; 𝜉  &lt; 1</a:t>
            </a:r>
            <a:endParaRPr lang="ko-KR" altLang="en-US" sz="1800" b="0" cap="none" dirty="0" smtClean="0">
              <a:solidFill>
                <a:srgbClr val="000000"/>
              </a:solidFill>
              <a:latin typeface="Cambria Math" charset="0"/>
              <a:ea typeface="Cambria Math" charset="0"/>
            </a:endParaRPr>
          </a:p>
        </p:txBody>
      </p:sp>
      <p:sp>
        <p:nvSpPr>
          <p:cNvPr id="108" name="텍스트 상자 107"/>
          <p:cNvSpPr txBox="1">
            <a:spLocks/>
          </p:cNvSpPr>
          <p:nvPr/>
        </p:nvSpPr>
        <p:spPr>
          <a:xfrm>
            <a:off x="845185" y="3757295"/>
            <a:ext cx="1144905" cy="27813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000000"/>
                </a:solidFill>
                <a:latin typeface="Cambria Math" charset="0"/>
                <a:ea typeface="Cambria Math" charset="0"/>
              </a:rPr>
              <a:t>𝜉  =0</a:t>
            </a:r>
            <a:endParaRPr lang="ko-KR" altLang="en-US" sz="1800" b="0" cap="none" dirty="0" smtClean="0">
              <a:solidFill>
                <a:srgbClr val="000000"/>
              </a:solidFill>
              <a:latin typeface="Cambria Math" charset="0"/>
              <a:ea typeface="Cambria Math" charset="0"/>
            </a:endParaRPr>
          </a:p>
        </p:txBody>
      </p:sp>
      <p:sp>
        <p:nvSpPr>
          <p:cNvPr id="110" name="텍스트 상자 109"/>
          <p:cNvSpPr txBox="1">
            <a:spLocks/>
          </p:cNvSpPr>
          <p:nvPr/>
        </p:nvSpPr>
        <p:spPr>
          <a:xfrm>
            <a:off x="6000115" y="6180455"/>
            <a:ext cx="290322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f(x) = w x + b</a:t>
            </a:r>
            <a:endParaRPr lang="ko-KR" altLang="en-US" sz="1200" b="0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53865" y="1495425"/>
            <a:ext cx="3289935" cy="99504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 txBox="1">
            <a:spLocks/>
          </p:cNvSpPr>
          <p:nvPr/>
        </p:nvSpPr>
        <p:spPr>
          <a:xfrm>
            <a:off x="2544445" y="721360"/>
            <a:ext cx="5902325" cy="34798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Unit 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04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ㅣ  Type of SVM</a:t>
            </a:r>
            <a:endParaRPr lang="ko-KR" altLang="en-US" sz="2400" b="0" cap="none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12롯데마트드림Bold" charset="0"/>
              <a:ea typeface="12롯데마트드림Bold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440" y="1458595"/>
            <a:ext cx="9458325" cy="503491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 txBox="1">
            <a:spLocks/>
          </p:cNvSpPr>
          <p:nvPr/>
        </p:nvSpPr>
        <p:spPr>
          <a:xfrm>
            <a:off x="2544445" y="721360"/>
            <a:ext cx="5902325" cy="34798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Unit 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04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ㅣ  Type of SVM</a:t>
            </a:r>
            <a:endParaRPr lang="ko-KR" altLang="en-US" sz="2400" b="0" cap="none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12롯데마트드림Bold" charset="0"/>
              <a:ea typeface="12롯데마트드림Bold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811208"/>
              </p:ext>
            </p:extLst>
          </p:nvPr>
        </p:nvGraphicFramePr>
        <p:xfrm>
          <a:off x="2196465" y="2753360"/>
          <a:ext cx="8126730" cy="19659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84350"/>
                <a:gridCol w="3103245"/>
                <a:gridCol w="3239135"/>
              </a:tblGrid>
              <a:tr h="982980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Error 허용 여부</a:t>
                      </a:r>
                      <a:endParaRPr lang="ko-KR" altLang="en-US" sz="1800" b="0" kern="1200" dirty="0" smtClean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dirty="0" smtClean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Hard Margin SVM                </a:t>
                      </a:r>
                    </a:p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400" b="1" kern="1200" dirty="0" smtClean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: error를 허용하지 않음</a:t>
                      </a:r>
                      <a:endParaRPr lang="ko-KR" altLang="en-US" sz="1400" b="1" kern="1200" dirty="0" smtClean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dirty="0" smtClean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Soft Margin SVM                    </a:t>
                      </a:r>
                      <a:r>
                        <a:rPr lang="en-US" altLang="ko-KR" sz="1400" b="1" kern="1200" dirty="0" smtClean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: error를 어느정도 허용함</a:t>
                      </a:r>
                      <a:endParaRPr lang="ko-KR" altLang="en-US" sz="1400" b="1" kern="1200" dirty="0" smtClean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</a:tr>
              <a:tr h="982980"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0" kern="1200" dirty="0" smtClean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결정경계의 형태</a:t>
                      </a:r>
                      <a:endParaRPr lang="ko-KR" altLang="en-US" sz="1800" b="0" kern="1200" dirty="0" smtClean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dk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dirty="0" smtClean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선형 SVM</a:t>
                      </a:r>
                      <a:endParaRPr lang="ko-KR" altLang="en-US" sz="1800" b="1" kern="1200" dirty="0" smtClean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dk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eaLnBrk="0" fontAlgn="auto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800" b="1" kern="1200" dirty="0" smtClean="0">
                          <a:solidFill>
                            <a:schemeClr val="dk1"/>
                          </a:solidFill>
                          <a:latin typeface="나눔고딕" charset="0"/>
                          <a:ea typeface="나눔고딕" charset="0"/>
                        </a:rPr>
                        <a:t>비선형 SVM</a:t>
                      </a:r>
                      <a:endParaRPr lang="ko-KR" altLang="en-US" sz="1800" b="1" kern="1200" dirty="0" smtClean="0">
                        <a:solidFill>
                          <a:schemeClr val="dk1"/>
                        </a:solidFill>
                        <a:latin typeface="나눔고딕" charset="0"/>
                        <a:ea typeface="나눔고딕" charset="0"/>
                      </a:endParaRPr>
                    </a:p>
                  </a:txBody>
                  <a:tcPr marL="90170" marR="90170" marT="46990" marB="46990" anchor="ctr">
                    <a:solidFill>
                      <a:schemeClr val="dk1">
                        <a:tint val="4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내용 개체 틀 1">
            <a:extLst>
              <a:ext uri="{FF2B5EF4-FFF2-40B4-BE49-F238E27FC236}">
                <a16:creationId xmlns="" xmlns:p14="http://schemas.microsoft.com/office/powerpoint/2010/main" xmlns:a16="http://schemas.microsoft.com/office/drawing/2014/main" id="{36E02D66-2E47-42EC-B1F1-AB997D453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385" y="1431925"/>
            <a:ext cx="11567795" cy="5066030"/>
          </a:xfr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 smtClean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="" xmlns:p14="http://schemas.microsoft.com/office/powerpoint/2010/main" xmlns:a16="http://schemas.microsoft.com/office/drawing/2014/main" id="{F7C5B99A-7A2A-47B4-844E-A43072F6544D}"/>
              </a:ext>
            </a:extLst>
          </p:cNvPr>
          <p:cNvSpPr txBox="1">
            <a:spLocks/>
          </p:cNvSpPr>
          <p:nvPr/>
        </p:nvSpPr>
        <p:spPr>
          <a:xfrm>
            <a:off x="2544445" y="721360"/>
            <a:ext cx="5901690" cy="34734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Unit 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05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ㅣ  Kernel</a:t>
            </a:r>
            <a:endParaRPr lang="ko-KR" altLang="en-US" sz="2400" b="0" cap="none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12롯데마트드림Bold" charset="0"/>
              <a:ea typeface="12롯데마트드림Bold" charset="0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025" y="2306320"/>
            <a:ext cx="7982585" cy="31819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82343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내용 개체 틀 44"/>
          <p:cNvSpPr txBox="1">
            <a:spLocks noGrp="1"/>
          </p:cNvSpPr>
          <p:nvPr>
            <p:ph idx="1"/>
          </p:nvPr>
        </p:nvSpPr>
        <p:spPr>
          <a:xfrm>
            <a:off x="413385" y="1431925"/>
            <a:ext cx="11567795" cy="506603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 smtClean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2544445" y="721360"/>
            <a:ext cx="5902325" cy="34798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Unit 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05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ㅣ  Kernel</a:t>
            </a:r>
            <a:endParaRPr lang="ko-KR" altLang="en-US" sz="2400" b="0" cap="none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12롯데마트드림Bold" charset="0"/>
              <a:ea typeface="12롯데마트드림Bold" charset="0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0" y="1871980"/>
            <a:ext cx="7506335" cy="394398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내용 개체 틀 44"/>
          <p:cNvSpPr txBox="1">
            <a:spLocks noGrp="1"/>
          </p:cNvSpPr>
          <p:nvPr>
            <p:ph idx="1"/>
          </p:nvPr>
        </p:nvSpPr>
        <p:spPr>
          <a:xfrm>
            <a:off x="413385" y="1431925"/>
            <a:ext cx="11567795" cy="506603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 smtClean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2544445" y="721360"/>
            <a:ext cx="5901690" cy="34734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Unit 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05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ㅣ  Kernel function</a:t>
            </a:r>
            <a:endParaRPr lang="ko-KR" altLang="en-US" sz="2400" b="0" cap="none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6" name="텍스트 상자 45"/>
          <p:cNvSpPr txBox="1">
            <a:spLocks/>
          </p:cNvSpPr>
          <p:nvPr/>
        </p:nvSpPr>
        <p:spPr>
          <a:xfrm>
            <a:off x="1323340" y="2656205"/>
            <a:ext cx="9166860" cy="7296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선형 분류가 불가능한 원공간(input space)에서  </a:t>
            </a:r>
            <a:r>
              <a:rPr lang="en-US" altLang="ko-KR" sz="1800" b="0" u="sng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선형 분류가 가능한 고차원의 공간</a:t>
            </a:r>
            <a:r>
              <a:rPr lang="en-US" altLang="ko-KR" sz="1800" b="0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(feature space)으로 매핑(Ø)한 뒤, </a:t>
            </a:r>
            <a:r>
              <a:rPr lang="en-US" altLang="ko-KR" sz="1800" b="0" cap="none" dirty="0" err="1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범주를</a:t>
            </a:r>
            <a:r>
              <a:rPr lang="en-US" altLang="ko-KR" sz="1800" b="0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 분류하는 초평면(Hyperplane)을 찾는다</a:t>
            </a:r>
            <a:endParaRPr lang="ko-KR" altLang="en-US" sz="1800" b="0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7" name="텍스트 상자 46"/>
          <p:cNvSpPr txBox="1">
            <a:spLocks/>
          </p:cNvSpPr>
          <p:nvPr/>
        </p:nvSpPr>
        <p:spPr>
          <a:xfrm>
            <a:off x="1259205" y="2076450"/>
            <a:ext cx="3763010" cy="4006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[ Kernel-svm의 핵심 ]</a:t>
            </a:r>
            <a:endParaRPr lang="ko-KR" altLang="en-US" sz="2000" b="1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260" y="3569335"/>
            <a:ext cx="7018020" cy="256349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내용 개체 틀 44"/>
          <p:cNvSpPr txBox="1">
            <a:spLocks noGrp="1"/>
          </p:cNvSpPr>
          <p:nvPr>
            <p:ph idx="1"/>
          </p:nvPr>
        </p:nvSpPr>
        <p:spPr>
          <a:xfrm>
            <a:off x="413385" y="1431925"/>
            <a:ext cx="11568430" cy="506666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latin typeface="12롯데마트드림Bold" charset="0"/>
                <a:ea typeface="12롯데마트드림Bold" charset="0"/>
              </a:rPr>
              <a:t>   </a:t>
            </a:r>
            <a:endParaRPr lang="ko-KR" altLang="en-US" sz="2400" b="0" cap="none" dirty="0" smtClean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2544445" y="721360"/>
            <a:ext cx="5901690" cy="34734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Unit 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05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ㅣ  Kernel function</a:t>
            </a:r>
            <a:endParaRPr lang="ko-KR" altLang="en-US" sz="2400" b="0" cap="none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6" name="텍스트 상자 45"/>
          <p:cNvSpPr txBox="1">
            <a:spLocks/>
          </p:cNvSpPr>
          <p:nvPr/>
        </p:nvSpPr>
        <p:spPr>
          <a:xfrm>
            <a:off x="1844040" y="2458720"/>
            <a:ext cx="469392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cap="none" dirty="0" smtClean="0">
                <a:solidFill>
                  <a:srgbClr val="FC0007"/>
                </a:solidFill>
                <a:effectLst>
                  <a:outerShdw algn="ctr" rotWithShape="0">
                    <a:srgbClr val="000000">
                      <a:alpha val="85098"/>
                    </a:srgbClr>
                  </a:outerShdw>
                  <a:reflection blurRad="964514" stA="50000" endPos="76050" dist="1944920" dir="5400000" sy="-100000" algn="bl" rotWithShape="0"/>
                </a:effectLst>
                <a:latin typeface="나눔고딕" charset="0"/>
                <a:ea typeface="나눔고딕" charset="0"/>
              </a:rPr>
              <a:t>Problem!!!!!</a:t>
            </a:r>
            <a:endParaRPr lang="ko-KR" altLang="en-US" sz="3600" b="1" cap="none" dirty="0" smtClean="0">
              <a:solidFill>
                <a:srgbClr val="FC0007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7" name="텍스트 상자 46"/>
          <p:cNvSpPr txBox="1">
            <a:spLocks/>
          </p:cNvSpPr>
          <p:nvPr/>
        </p:nvSpPr>
        <p:spPr>
          <a:xfrm>
            <a:off x="4968875" y="2458085"/>
            <a:ext cx="6664960" cy="86233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차원이 커질 수록 계산비용이 매우 커진다</a:t>
            </a:r>
            <a:endParaRPr lang="ko-KR" altLang="en-US" sz="1800" b="0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0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모든 점들을 고차원으로 보내고 svm 연산(내적)을 해야하기 때문에</a:t>
            </a:r>
            <a:endParaRPr lang="ko-KR" altLang="en-US" sz="1400" b="0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 Ø(x) · Ø(y) </a:t>
            </a:r>
            <a:endParaRPr lang="ko-KR" altLang="en-US" sz="1800" b="0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260" y="3569335"/>
            <a:ext cx="7018020" cy="256349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 txBox="1">
            <a:spLocks/>
          </p:cNvSpPr>
          <p:nvPr/>
        </p:nvSpPr>
        <p:spPr>
          <a:xfrm>
            <a:off x="2544445" y="721360"/>
            <a:ext cx="5901690" cy="34734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Unit 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01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ㅣ  </a:t>
            </a:r>
            <a:r>
              <a:rPr lang="en-US" altLang="ko-KR" sz="2400" b="0" cap="none" spc="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Support Vector Machine</a:t>
            </a:r>
            <a:endParaRPr lang="ko-KR" altLang="en-US" sz="2400" b="0" cap="none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" name="L 도형 3"/>
          <p:cNvSpPr>
            <a:spLocks/>
          </p:cNvSpPr>
          <p:nvPr/>
        </p:nvSpPr>
        <p:spPr>
          <a:xfrm>
            <a:off x="4294505" y="2359025"/>
            <a:ext cx="3599180" cy="3016885"/>
          </a:xfrm>
          <a:prstGeom prst="corner">
            <a:avLst>
              <a:gd name="adj1" fmla="val 0"/>
              <a:gd name="adj2" fmla="val 0"/>
            </a:avLst>
          </a:prstGeom>
          <a:noFill/>
          <a:ln w="28575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n w="28575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</p:txBody>
      </p:sp>
      <p:sp>
        <p:nvSpPr>
          <p:cNvPr id="5" name="타원 4"/>
          <p:cNvSpPr>
            <a:spLocks/>
          </p:cNvSpPr>
          <p:nvPr/>
        </p:nvSpPr>
        <p:spPr>
          <a:xfrm>
            <a:off x="4633595" y="3861435"/>
            <a:ext cx="180340" cy="18034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" name="타원 6"/>
          <p:cNvSpPr>
            <a:spLocks/>
          </p:cNvSpPr>
          <p:nvPr/>
        </p:nvSpPr>
        <p:spPr>
          <a:xfrm>
            <a:off x="5415280" y="4081780"/>
            <a:ext cx="180340" cy="18034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8" name="타원 7"/>
          <p:cNvSpPr>
            <a:spLocks/>
          </p:cNvSpPr>
          <p:nvPr/>
        </p:nvSpPr>
        <p:spPr>
          <a:xfrm>
            <a:off x="5917565" y="4839335"/>
            <a:ext cx="180340" cy="18034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9" name="타원 8"/>
          <p:cNvSpPr>
            <a:spLocks/>
          </p:cNvSpPr>
          <p:nvPr/>
        </p:nvSpPr>
        <p:spPr>
          <a:xfrm>
            <a:off x="4961890" y="4175125"/>
            <a:ext cx="180340" cy="18034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0" name="타원 9"/>
          <p:cNvSpPr>
            <a:spLocks/>
          </p:cNvSpPr>
          <p:nvPr/>
        </p:nvSpPr>
        <p:spPr>
          <a:xfrm>
            <a:off x="5728970" y="4350385"/>
            <a:ext cx="180340" cy="18034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1" name="타원 10"/>
          <p:cNvSpPr>
            <a:spLocks/>
          </p:cNvSpPr>
          <p:nvPr/>
        </p:nvSpPr>
        <p:spPr>
          <a:xfrm>
            <a:off x="6187440" y="3190240"/>
            <a:ext cx="180975" cy="18097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6047740" y="2756535"/>
            <a:ext cx="180340" cy="18034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3" name="타원 12"/>
          <p:cNvSpPr>
            <a:spLocks/>
          </p:cNvSpPr>
          <p:nvPr/>
        </p:nvSpPr>
        <p:spPr>
          <a:xfrm>
            <a:off x="6780530" y="3427730"/>
            <a:ext cx="180340" cy="18034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4" name="타원 13"/>
          <p:cNvSpPr>
            <a:spLocks/>
          </p:cNvSpPr>
          <p:nvPr/>
        </p:nvSpPr>
        <p:spPr>
          <a:xfrm>
            <a:off x="6779260" y="3903980"/>
            <a:ext cx="180340" cy="18034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5" name="타원 14"/>
          <p:cNvSpPr>
            <a:spLocks/>
          </p:cNvSpPr>
          <p:nvPr/>
        </p:nvSpPr>
        <p:spPr>
          <a:xfrm>
            <a:off x="7229475" y="3468370"/>
            <a:ext cx="180340" cy="18034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1" name="타원 20"/>
          <p:cNvSpPr>
            <a:spLocks/>
          </p:cNvSpPr>
          <p:nvPr/>
        </p:nvSpPr>
        <p:spPr>
          <a:xfrm>
            <a:off x="4662805" y="4535805"/>
            <a:ext cx="180340" cy="18034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2" name="타원 21"/>
          <p:cNvSpPr>
            <a:spLocks/>
          </p:cNvSpPr>
          <p:nvPr/>
        </p:nvSpPr>
        <p:spPr>
          <a:xfrm>
            <a:off x="4974590" y="4841240"/>
            <a:ext cx="180340" cy="18034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3" name="타원 22"/>
          <p:cNvSpPr>
            <a:spLocks/>
          </p:cNvSpPr>
          <p:nvPr/>
        </p:nvSpPr>
        <p:spPr>
          <a:xfrm>
            <a:off x="5505450" y="4846955"/>
            <a:ext cx="180340" cy="18034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4" name="타원 23"/>
          <p:cNvSpPr>
            <a:spLocks/>
          </p:cNvSpPr>
          <p:nvPr/>
        </p:nvSpPr>
        <p:spPr>
          <a:xfrm>
            <a:off x="5053330" y="3778250"/>
            <a:ext cx="180340" cy="18034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5" name="타원 24"/>
          <p:cNvSpPr>
            <a:spLocks/>
          </p:cNvSpPr>
          <p:nvPr/>
        </p:nvSpPr>
        <p:spPr>
          <a:xfrm>
            <a:off x="5346700" y="4480560"/>
            <a:ext cx="180340" cy="180340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6" name="타원 25"/>
          <p:cNvSpPr>
            <a:spLocks/>
          </p:cNvSpPr>
          <p:nvPr/>
        </p:nvSpPr>
        <p:spPr>
          <a:xfrm>
            <a:off x="6351270" y="3625850"/>
            <a:ext cx="180975" cy="18097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7" name="타원 26"/>
          <p:cNvSpPr>
            <a:spLocks/>
          </p:cNvSpPr>
          <p:nvPr/>
        </p:nvSpPr>
        <p:spPr>
          <a:xfrm>
            <a:off x="6528435" y="3229610"/>
            <a:ext cx="180340" cy="18034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8" name="타원 27"/>
          <p:cNvSpPr>
            <a:spLocks/>
          </p:cNvSpPr>
          <p:nvPr/>
        </p:nvSpPr>
        <p:spPr>
          <a:xfrm>
            <a:off x="7181215" y="4029075"/>
            <a:ext cx="180340" cy="18034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9" name="타원 28"/>
          <p:cNvSpPr>
            <a:spLocks/>
          </p:cNvSpPr>
          <p:nvPr/>
        </p:nvSpPr>
        <p:spPr>
          <a:xfrm>
            <a:off x="6687820" y="2936240"/>
            <a:ext cx="180340" cy="18034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내용 개체 틀 44"/>
          <p:cNvSpPr txBox="1">
            <a:spLocks noGrp="1"/>
          </p:cNvSpPr>
          <p:nvPr>
            <p:ph idx="1"/>
          </p:nvPr>
        </p:nvSpPr>
        <p:spPr>
          <a:xfrm>
            <a:off x="413385" y="1431925"/>
            <a:ext cx="11568430" cy="50666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latin typeface="12롯데마트드림Bold" charset="0"/>
                <a:ea typeface="12롯데마트드림Bold" charset="0"/>
              </a:rPr>
              <a:t>     </a:t>
            </a:r>
            <a:endParaRPr lang="ko-KR" altLang="en-US" sz="2400" b="0" cap="none" dirty="0" smtClean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2544445" y="721360"/>
            <a:ext cx="5902325" cy="34798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Unit 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05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ㅣ  Kernel function</a:t>
            </a:r>
            <a:endParaRPr lang="ko-KR" altLang="en-US" sz="2400" b="0" cap="none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12롯데마트드림Bold" charset="0"/>
              <a:ea typeface="12롯데마트드림Bold" charset="0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88260" y="3574415"/>
            <a:ext cx="7018655" cy="2564130"/>
          </a:xfrm>
          <a:prstGeom prst="rect">
            <a:avLst/>
          </a:prstGeom>
          <a:noFill/>
        </p:spPr>
      </p:pic>
      <p:sp>
        <p:nvSpPr>
          <p:cNvPr id="50" name="텍스트 상자 49"/>
          <p:cNvSpPr txBox="1">
            <a:spLocks/>
          </p:cNvSpPr>
          <p:nvPr/>
        </p:nvSpPr>
        <p:spPr>
          <a:xfrm>
            <a:off x="4756150" y="2304415"/>
            <a:ext cx="7116445" cy="16935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[ </a:t>
            </a:r>
            <a:r>
              <a:rPr lang="en-US" altLang="ko-KR" sz="2400" b="1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Kernel trick </a:t>
            </a:r>
            <a:r>
              <a:rPr lang="en-US" altLang="ko-KR" sz="2400" b="0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]</a:t>
            </a:r>
            <a:endParaRPr lang="ko-KR" altLang="en-US" sz="2400" b="0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defTabSz="508000" eaLnBrk="0" fontAlgn="auto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inner product(내적)을 하고 고차원으로 보내는 것과(= K(x, y))</a:t>
            </a:r>
            <a:endParaRPr lang="ko-KR" altLang="en-US" sz="1800" b="0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defTabSz="508000" eaLnBrk="0" fontAlgn="auto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점들을 고차원으로 보내고 내적한 결과(= Ø(x) · Ø(y))가 같다</a:t>
            </a:r>
            <a:endParaRPr lang="ko-KR" altLang="en-US" sz="1800" b="0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defTabSz="508000" eaLnBrk="0" fontAlgn="auto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r>
              <a:rPr lang="en-US" altLang="ko-KR" sz="1800" b="1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Ø(x) · Ø(y) = K(x, y)</a:t>
            </a:r>
            <a:r>
              <a:rPr lang="en-US" altLang="ko-KR" sz="1800" b="0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 </a:t>
            </a:r>
            <a:endParaRPr lang="ko-KR" altLang="en-US" sz="1800" b="0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51" name="텍스트 상자 50"/>
          <p:cNvSpPr txBox="1">
            <a:spLocks/>
          </p:cNvSpPr>
          <p:nvPr/>
        </p:nvSpPr>
        <p:spPr>
          <a:xfrm>
            <a:off x="1844040" y="2458720"/>
            <a:ext cx="469392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cap="none" dirty="0" smtClean="0">
                <a:solidFill>
                  <a:srgbClr val="FC0007"/>
                </a:solidFill>
                <a:effectLst>
                  <a:outerShdw algn="ctr" rotWithShape="0">
                    <a:srgbClr val="000000">
                      <a:alpha val="85098"/>
                    </a:srgbClr>
                  </a:outerShdw>
                  <a:reflection blurRad="964514" stA="50000" endPos="76050" dist="1944920" dir="5400000" sy="-100000" algn="bl" rotWithShape="0"/>
                </a:effectLst>
                <a:latin typeface="나눔고딕" charset="0"/>
                <a:ea typeface="나눔고딕" charset="0"/>
              </a:rPr>
              <a:t>How solve?</a:t>
            </a:r>
            <a:endParaRPr lang="ko-KR" altLang="en-US" sz="3600" b="1" cap="none" dirty="0" smtClean="0">
              <a:solidFill>
                <a:srgbClr val="FC0007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내용 개체 틀 44"/>
          <p:cNvSpPr txBox="1">
            <a:spLocks noGrp="1"/>
          </p:cNvSpPr>
          <p:nvPr>
            <p:ph idx="1"/>
          </p:nvPr>
        </p:nvSpPr>
        <p:spPr>
          <a:xfrm>
            <a:off x="413385" y="1431925"/>
            <a:ext cx="11568430" cy="506666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latin typeface="12롯데마트드림Bold" charset="0"/>
                <a:ea typeface="12롯데마트드림Bold" charset="0"/>
              </a:rPr>
              <a:t>                      </a:t>
            </a:r>
            <a:endParaRPr lang="ko-KR" altLang="en-US" sz="2400" b="0" cap="none" dirty="0" smtClean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2544445" y="721360"/>
            <a:ext cx="5901690" cy="34734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Unit 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05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ㅣ  Kernel function</a:t>
            </a:r>
            <a:endParaRPr lang="ko-KR" altLang="en-US" sz="2400" b="0" cap="none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6" name="텍스트 상자 45"/>
          <p:cNvSpPr txBox="1">
            <a:spLocks/>
          </p:cNvSpPr>
          <p:nvPr/>
        </p:nvSpPr>
        <p:spPr>
          <a:xfrm>
            <a:off x="1222375" y="1886585"/>
            <a:ext cx="240792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1" cap="none" dirty="0" smtClean="0">
              <a:solidFill>
                <a:srgbClr val="FC0007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8" name="텍스트 상자 47"/>
          <p:cNvSpPr txBox="1">
            <a:spLocks/>
          </p:cNvSpPr>
          <p:nvPr/>
        </p:nvSpPr>
        <p:spPr>
          <a:xfrm>
            <a:off x="863600" y="1929130"/>
            <a:ext cx="637286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Arial" charset="0"/>
                <a:ea typeface="Arial" charset="0"/>
              </a:rPr>
              <a:t>[ Kernel 함수 종류 ]</a:t>
            </a:r>
            <a:endParaRPr lang="ko-KR" altLang="en-US" sz="1800" b="0" cap="none" dirty="0" smtClean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sp>
        <p:nvSpPr>
          <p:cNvPr id="50" name="Oval 49"/>
          <p:cNvSpPr>
            <a:spLocks/>
          </p:cNvSpPr>
          <p:nvPr/>
        </p:nvSpPr>
        <p:spPr>
          <a:xfrm>
            <a:off x="7854315" y="3125470"/>
            <a:ext cx="320040" cy="313690"/>
          </a:xfrm>
          <a:prstGeom prst="ellipse">
            <a:avLst/>
          </a:prstGeom>
          <a:noFill/>
          <a:ln w="15875" cap="flat" cmpd="sng">
            <a:solidFill>
              <a:srgbClr val="4D009A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나눔고딕" charset="0"/>
              <a:ea typeface="나눔고딕" charset="0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99"/>
          <a:stretch>
            <a:fillRect/>
          </a:stretch>
        </p:blipFill>
        <p:spPr>
          <a:xfrm>
            <a:off x="562610" y="2640965"/>
            <a:ext cx="11068685" cy="264795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내용 개체 틀 44"/>
          <p:cNvSpPr txBox="1">
            <a:spLocks noGrp="1"/>
          </p:cNvSpPr>
          <p:nvPr>
            <p:ph idx="1"/>
          </p:nvPr>
        </p:nvSpPr>
        <p:spPr>
          <a:xfrm>
            <a:off x="413385" y="1431925"/>
            <a:ext cx="11569065" cy="50673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latin typeface="12롯데마트드림Bold" charset="0"/>
                <a:ea typeface="12롯데마트드림Bold" charset="0"/>
              </a:rPr>
              <a:t>                      </a:t>
            </a:r>
            <a:endParaRPr lang="ko-KR" altLang="en-US" sz="2400" b="0" cap="none" dirty="0" smtClean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2544445" y="721360"/>
            <a:ext cx="5902325" cy="34798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Unit 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05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ㅣ  Kernel function</a:t>
            </a:r>
            <a:endParaRPr lang="ko-KR" altLang="en-US" sz="2400" b="0" cap="none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6" name="텍스트 상자 45"/>
          <p:cNvSpPr txBox="1">
            <a:spLocks/>
          </p:cNvSpPr>
          <p:nvPr/>
        </p:nvSpPr>
        <p:spPr>
          <a:xfrm>
            <a:off x="1222375" y="1886585"/>
            <a:ext cx="2408555" cy="462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1" cap="none" dirty="0" smtClean="0">
              <a:solidFill>
                <a:srgbClr val="FC0007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0" name="Oval 49"/>
          <p:cNvSpPr>
            <a:spLocks/>
          </p:cNvSpPr>
          <p:nvPr/>
        </p:nvSpPr>
        <p:spPr>
          <a:xfrm>
            <a:off x="7854315" y="3125470"/>
            <a:ext cx="320675" cy="314325"/>
          </a:xfrm>
          <a:prstGeom prst="ellipse">
            <a:avLst/>
          </a:prstGeom>
          <a:noFill/>
          <a:ln w="15875" cap="flat" cmpd="sng">
            <a:solidFill>
              <a:srgbClr val="4D009A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나눔고딕" charset="0"/>
              <a:ea typeface="나눔고딕" charset="0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780" y="2115820"/>
            <a:ext cx="7071995" cy="354266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내용 개체 틀 44"/>
          <p:cNvSpPr txBox="1">
            <a:spLocks noGrp="1"/>
          </p:cNvSpPr>
          <p:nvPr>
            <p:ph idx="1"/>
          </p:nvPr>
        </p:nvSpPr>
        <p:spPr>
          <a:xfrm>
            <a:off x="413385" y="1431925"/>
            <a:ext cx="11569065" cy="50673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latin typeface="12롯데마트드림Bold" charset="0"/>
                <a:ea typeface="12롯데마트드림Bold" charset="0"/>
              </a:rPr>
              <a:t>                      </a:t>
            </a:r>
            <a:endParaRPr lang="ko-KR" altLang="en-US" sz="2400" b="0" cap="none" dirty="0" smtClean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2544445" y="721360"/>
            <a:ext cx="5902325" cy="34798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Unit 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05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ㅣ  Kernel function</a:t>
            </a:r>
            <a:endParaRPr lang="ko-KR" altLang="en-US" sz="2400" b="0" cap="none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6" name="텍스트 상자 45"/>
          <p:cNvSpPr txBox="1">
            <a:spLocks/>
          </p:cNvSpPr>
          <p:nvPr/>
        </p:nvSpPr>
        <p:spPr>
          <a:xfrm>
            <a:off x="1222375" y="1886585"/>
            <a:ext cx="2408555" cy="4629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1" cap="none" dirty="0" smtClean="0">
              <a:solidFill>
                <a:srgbClr val="FC0007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50" name="Oval 49"/>
          <p:cNvSpPr>
            <a:spLocks/>
          </p:cNvSpPr>
          <p:nvPr/>
        </p:nvSpPr>
        <p:spPr>
          <a:xfrm>
            <a:off x="7854315" y="3125470"/>
            <a:ext cx="320675" cy="314325"/>
          </a:xfrm>
          <a:prstGeom prst="ellipse">
            <a:avLst/>
          </a:prstGeom>
          <a:noFill/>
          <a:ln w="15875" cap="flat" cmpd="sng">
            <a:solidFill>
              <a:srgbClr val="4D009A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나눔고딕" charset="0"/>
              <a:ea typeface="나눔고딕" charset="0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750" y="1461770"/>
            <a:ext cx="5268595" cy="506920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내용 개체 틀 44"/>
          <p:cNvSpPr txBox="1">
            <a:spLocks noGrp="1"/>
          </p:cNvSpPr>
          <p:nvPr>
            <p:ph idx="1"/>
          </p:nvPr>
        </p:nvSpPr>
        <p:spPr>
          <a:xfrm>
            <a:off x="413385" y="1431925"/>
            <a:ext cx="11569065" cy="8642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 lnSpcReduction="10000"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 smtClean="0">
              <a:latin typeface="12롯데마트드림Bold" charset="0"/>
              <a:ea typeface="12롯데마트드림Bold" charset="0"/>
            </a:endParaRPr>
          </a:p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 smtClean="0">
                <a:latin typeface="12롯데마트드림Bold" charset="0"/>
                <a:ea typeface="12롯데마트드림Bold" charset="0"/>
              </a:rPr>
              <a:t>[ Gaussian Radial Basis Fuction  RBF ]</a:t>
            </a:r>
            <a:endParaRPr lang="ko-KR" altLang="en-US" sz="2400" b="0" cap="none" dirty="0" smtClean="0">
              <a:latin typeface="12롯데마트드림Bold" charset="0"/>
              <a:ea typeface="12롯데마트드림Bold" charset="0"/>
            </a:endParaRPr>
          </a:p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 smtClean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2544445" y="721360"/>
            <a:ext cx="5902960" cy="34861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Unit 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05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ㅣ  Kernel function</a:t>
            </a:r>
            <a:endParaRPr lang="ko-KR" altLang="en-US" sz="2400" b="0" cap="none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6" name="텍스트 상자 45"/>
          <p:cNvSpPr txBox="1">
            <a:spLocks/>
          </p:cNvSpPr>
          <p:nvPr/>
        </p:nvSpPr>
        <p:spPr>
          <a:xfrm>
            <a:off x="1222375" y="1886585"/>
            <a:ext cx="2409190" cy="4635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1" cap="none" dirty="0" smtClean="0">
              <a:solidFill>
                <a:srgbClr val="FC0007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925" y="2470785"/>
            <a:ext cx="6757035" cy="1359535"/>
          </a:xfrm>
          <a:prstGeom prst="rect">
            <a:avLst/>
          </a:prstGeom>
          <a:noFill/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60" y="4094480"/>
            <a:ext cx="4305935" cy="153733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 txBox="1">
            <a:spLocks noGrp="1"/>
          </p:cNvSpPr>
          <p:nvPr>
            <p:ph idx="1"/>
          </p:nvPr>
        </p:nvSpPr>
        <p:spPr>
          <a:xfrm>
            <a:off x="413385" y="1499870"/>
            <a:ext cx="11567795" cy="506603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200" b="0" cap="none" dirty="0" smtClean="0">
              <a:solidFill>
                <a:srgbClr val="000000"/>
              </a:solidFill>
              <a:latin typeface="12롯데마트드림Light" charset="0"/>
              <a:ea typeface="12롯데마트드림Light" charset="0"/>
            </a:endParaRPr>
          </a:p>
          <a:p>
            <a:pPr marL="228600" indent="-228600" algn="l" defTabSz="914400" fontAlgn="auto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200" b="0" cap="none" dirty="0" smtClean="0">
              <a:solidFill>
                <a:srgbClr val="000000"/>
              </a:solidFill>
              <a:latin typeface="12롯데마트드림Light" charset="0"/>
              <a:ea typeface="12롯데마트드림Light" charset="0"/>
            </a:endParaRPr>
          </a:p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400" b="0" cap="none" dirty="0" smtClean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2544445" y="721360"/>
            <a:ext cx="5901055" cy="34671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Unit 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03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ㅣ  Margin Distance</a:t>
            </a:r>
            <a:endParaRPr lang="ko-KR" altLang="en-US" sz="2400" b="0" cap="none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12롯데마트드림Bold" charset="0"/>
              <a:ea typeface="12롯데마트드림Bold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0" t="16184" r="46477" b="64961"/>
          <a:stretch>
            <a:fillRect/>
          </a:stretch>
        </p:blipFill>
        <p:spPr>
          <a:xfrm>
            <a:off x="2003425" y="3010535"/>
            <a:ext cx="5186680" cy="1066800"/>
          </a:xfrm>
          <a:prstGeom prst="rect">
            <a:avLst/>
          </a:prstGeom>
          <a:noFill/>
        </p:spPr>
      </p:pic>
      <p:sp>
        <p:nvSpPr>
          <p:cNvPr id="7" name="텍스트 상자 6"/>
          <p:cNvSpPr txBox="1">
            <a:spLocks/>
          </p:cNvSpPr>
          <p:nvPr/>
        </p:nvSpPr>
        <p:spPr>
          <a:xfrm>
            <a:off x="1950720" y="4258945"/>
            <a:ext cx="6238875" cy="7296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- </a:t>
            </a:r>
            <a:r>
              <a:rPr lang="en-US" altLang="ko-KR" sz="1800" b="1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Primal Problem</a:t>
            </a:r>
            <a:r>
              <a:rPr lang="en-US" altLang="ko-KR" sz="1800" b="0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 은 </a:t>
            </a:r>
            <a:r>
              <a:rPr lang="en-US" altLang="ko-KR" sz="1800" b="1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Convex Optimization Problem</a:t>
            </a:r>
            <a:r>
              <a:rPr lang="en-US" altLang="ko-KR" sz="1800" b="0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이다.</a:t>
            </a:r>
            <a:endParaRPr lang="ko-KR" altLang="en-US" sz="1800" b="0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defTabSz="508000" fontAlgn="auto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- 따라서 Primal Problem 의 해는 Global solution이 된다.</a:t>
            </a:r>
            <a:endParaRPr lang="ko-KR" altLang="en-US" sz="1800" b="0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24"/>
          <a:stretch>
            <a:fillRect/>
          </a:stretch>
        </p:blipFill>
        <p:spPr>
          <a:xfrm>
            <a:off x="8975090" y="2487930"/>
            <a:ext cx="1749425" cy="2748915"/>
          </a:xfrm>
          <a:prstGeom prst="rect">
            <a:avLst/>
          </a:prstGeom>
          <a:noFill/>
        </p:spPr>
      </p:pic>
      <p:sp>
        <p:nvSpPr>
          <p:cNvPr id="9" name="텍스트 상자 8"/>
          <p:cNvSpPr txBox="1">
            <a:spLocks/>
          </p:cNvSpPr>
          <p:nvPr/>
        </p:nvSpPr>
        <p:spPr>
          <a:xfrm>
            <a:off x="2003425" y="2367280"/>
            <a:ext cx="343916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[ Primal Problem ]</a:t>
            </a:r>
            <a:endParaRPr lang="ko-KR" altLang="en-US" sz="2400" b="1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124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 txBox="1">
            <a:spLocks noGrp="1"/>
          </p:cNvSpPr>
          <p:nvPr>
            <p:ph idx="1"/>
          </p:nvPr>
        </p:nvSpPr>
        <p:spPr>
          <a:xfrm>
            <a:off x="413385" y="1499870"/>
            <a:ext cx="11568430" cy="50666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200" b="0" cap="none" dirty="0" smtClean="0">
              <a:solidFill>
                <a:srgbClr val="000000"/>
              </a:solidFill>
              <a:latin typeface="12롯데마트드림Light" charset="0"/>
              <a:ea typeface="12롯데마트드림Light" charset="0"/>
            </a:endParaRPr>
          </a:p>
          <a:p>
            <a:pPr marL="228600" indent="-228600" algn="l" defTabSz="914400" fontAlgn="auto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200" b="0" cap="none" dirty="0" smtClean="0">
              <a:solidFill>
                <a:srgbClr val="000000"/>
              </a:solidFill>
              <a:latin typeface="12롯데마트드림Light" charset="0"/>
              <a:ea typeface="12롯데마트드림Light" charset="0"/>
            </a:endParaRPr>
          </a:p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400" b="0" cap="none" dirty="0" smtClean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2544445" y="721360"/>
            <a:ext cx="5901690" cy="34734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Unit 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03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ㅣ  Margin Distance</a:t>
            </a:r>
            <a:endParaRPr lang="ko-KR" altLang="en-US" sz="2400" b="0" cap="none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12롯데마트드림Bold" charset="0"/>
              <a:ea typeface="12롯데마트드림Bold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00" y="1764665"/>
            <a:ext cx="6677660" cy="42278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67048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 txBox="1">
            <a:spLocks noGrp="1"/>
          </p:cNvSpPr>
          <p:nvPr>
            <p:ph idx="1"/>
          </p:nvPr>
        </p:nvSpPr>
        <p:spPr>
          <a:xfrm>
            <a:off x="413385" y="1499870"/>
            <a:ext cx="11568430" cy="50666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200" b="0" cap="none" dirty="0" smtClean="0">
              <a:solidFill>
                <a:srgbClr val="000000"/>
              </a:solidFill>
              <a:latin typeface="12롯데마트드림Light" charset="0"/>
              <a:ea typeface="12롯데마트드림Light" charset="0"/>
            </a:endParaRPr>
          </a:p>
          <a:p>
            <a:pPr marL="228600" indent="-228600" algn="l" defTabSz="914400" fontAlgn="auto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200" b="0" cap="none" dirty="0" smtClean="0">
              <a:solidFill>
                <a:srgbClr val="000000"/>
              </a:solidFill>
              <a:latin typeface="12롯데마트드림Light" charset="0"/>
              <a:ea typeface="12롯데마트드림Light" charset="0"/>
            </a:endParaRPr>
          </a:p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400" b="0" cap="none" dirty="0" smtClean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2544445" y="721360"/>
            <a:ext cx="5901690" cy="34734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Unit 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03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ㅣ  Margin Distance</a:t>
            </a:r>
            <a:endParaRPr lang="ko-KR" altLang="en-US" sz="2400" b="0" cap="none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" name="내용 개체 틀 4"/>
          <p:cNvSpPr txBox="1">
            <a:spLocks noGrp="1"/>
          </p:cNvSpPr>
          <p:nvPr>
            <p:ph idx="4294967295"/>
          </p:nvPr>
        </p:nvSpPr>
        <p:spPr>
          <a:xfrm>
            <a:off x="2575560" y="1567180"/>
            <a:ext cx="11568430" cy="50666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200" b="0" cap="none" dirty="0" smtClean="0">
              <a:solidFill>
                <a:srgbClr val="000000"/>
              </a:solidFill>
              <a:latin typeface="12롯데마트드림Light" charset="0"/>
              <a:ea typeface="12롯데마트드림Light" charset="0"/>
            </a:endParaRPr>
          </a:p>
          <a:p>
            <a:pPr marL="228600" indent="-228600" algn="l" defTabSz="914400" fontAlgn="auto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200" b="0" cap="none" dirty="0" smtClean="0">
              <a:solidFill>
                <a:srgbClr val="000000"/>
              </a:solidFill>
              <a:latin typeface="12롯데마트드림Light" charset="0"/>
              <a:ea typeface="12롯데마트드림Light" charset="0"/>
            </a:endParaRPr>
          </a:p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400" b="0" cap="none" dirty="0" smtClean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>
            <a:off x="4422775" y="3903980"/>
            <a:ext cx="306705" cy="278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>
            <a:off x="2797810" y="2333625"/>
            <a:ext cx="11269345" cy="26879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[ Lagrange multiplier method - 라그랑주 승수법 ]</a:t>
            </a:r>
            <a:endParaRPr lang="ko-KR" altLang="en-US" sz="2000" b="0" cap="none" dirty="0" smtClean="0">
              <a:solidFill>
                <a:srgbClr val="000000"/>
              </a:solidFill>
              <a:latin typeface="굴림" charset="0"/>
              <a:ea typeface="굴림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Tx/>
              <a:buNone/>
            </a:pPr>
            <a:endParaRPr lang="ko-KR" altLang="en-US" sz="100" b="0" cap="none" dirty="0" smtClean="0">
              <a:solidFill>
                <a:srgbClr val="000000"/>
              </a:solidFill>
              <a:latin typeface="서울남산 장체B" charset="0"/>
              <a:ea typeface="서울남산 장체B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000000"/>
                </a:solidFill>
                <a:latin typeface="서울남산 장체B" charset="0"/>
                <a:ea typeface="서울남산 장체B" charset="0"/>
              </a:rPr>
              <a:t>: 제약조건이 들어간 최적화(optimization) 방법</a:t>
            </a:r>
            <a:endParaRPr lang="ko-KR" altLang="en-US" sz="1800" b="0" cap="none" dirty="0" smtClean="0">
              <a:solidFill>
                <a:srgbClr val="000000"/>
              </a:solidFill>
              <a:latin typeface="서울남산 장체B" charset="0"/>
              <a:ea typeface="서울남산 장체B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Tx/>
              <a:buNone/>
            </a:pPr>
            <a:endParaRPr lang="ko-KR" altLang="en-US" sz="1800" b="0" cap="none" dirty="0" smtClean="0">
              <a:solidFill>
                <a:srgbClr val="000000"/>
              </a:solidFill>
              <a:latin typeface="서울남산 장체B" charset="0"/>
              <a:ea typeface="서울남산 장체B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000000"/>
                </a:solidFill>
                <a:latin typeface="서울남산 장체B" charset="0"/>
                <a:ea typeface="서울남산 장체B" charset="0"/>
              </a:rPr>
              <a:t>목적함수 f(x,y)와 제약조건 g(x,y)=0 에 대해 </a:t>
            </a:r>
            <a:endParaRPr lang="ko-KR" altLang="en-US" sz="1800" b="0" cap="none" dirty="0" smtClean="0">
              <a:solidFill>
                <a:srgbClr val="000000"/>
              </a:solidFill>
              <a:latin typeface="서울남산 장체B" charset="0"/>
              <a:ea typeface="서울남산 장체B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rgbClr val="000000"/>
                </a:solidFill>
                <a:latin typeface="서울남산 장체B" charset="0"/>
                <a:ea typeface="서울남산 장체B" charset="0"/>
              </a:rPr>
              <a:t>새로운 변수 </a:t>
            </a:r>
            <a:r>
              <a:rPr lang="en-US" altLang="ko-KR" sz="1800" b="0" cap="none" dirty="0" smtClean="0">
                <a:solidFill>
                  <a:srgbClr val="000000"/>
                </a:solidFill>
                <a:latin typeface="Arial" charset="0"/>
                <a:ea typeface="Arial" charset="0"/>
              </a:rPr>
              <a:t>α</a:t>
            </a: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(lagrange multiplier)</a:t>
            </a:r>
            <a:r>
              <a:rPr lang="en-US" altLang="ko-KR" sz="1800" b="0" cap="none" dirty="0" smtClean="0">
                <a:solidFill>
                  <a:srgbClr val="000000"/>
                </a:solidFill>
                <a:latin typeface="서울남산 장체B" charset="0"/>
                <a:ea typeface="서울남산 장체B" charset="0"/>
              </a:rPr>
              <a:t>를 이용해</a:t>
            </a:r>
            <a: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 라그랑주 문제로 쓰면</a:t>
            </a:r>
            <a:br>
              <a:rPr lang="en-US" altLang="ko-KR" sz="1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</a:br>
            <a:endParaRPr lang="ko-KR" altLang="en-US" sz="18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defTabSz="508000" eaLnBrk="0"/>
            <a:r>
              <a:rPr lang="en-US" altLang="ko-KR" sz="2800" b="0" cap="none" dirty="0" smtClean="0">
                <a:solidFill>
                  <a:srgbClr val="000000"/>
                </a:solidFill>
                <a:latin typeface="Cambria Math" charset="0"/>
                <a:ea typeface="Cambria Math" charset="0"/>
              </a:rPr>
              <a:t>𝐿(𝑥,𝑦,</a:t>
            </a:r>
            <a:r>
              <a:rPr lang="en-US" altLang="ko-KR" sz="2800" dirty="0">
                <a:solidFill>
                  <a:srgbClr val="000000"/>
                </a:solidFill>
                <a:latin typeface="Arial" charset="0"/>
                <a:ea typeface="Arial" charset="0"/>
              </a:rPr>
              <a:t> α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) 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Cambria Math" charset="0"/>
                <a:ea typeface="Cambria Math" charset="0"/>
              </a:rPr>
              <a:t>=𝑓(𝑥,𝑦) − 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Arial" charset="0"/>
                <a:ea typeface="Arial" charset="0"/>
              </a:rPr>
              <a:t>α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MS Mincho" charset="0"/>
                <a:ea typeface="MS Mincho" charset="0"/>
              </a:rPr>
              <a:t>*</a:t>
            </a:r>
            <a:r>
              <a:rPr lang="en-US" altLang="ko-KR" sz="2800" b="0" cap="none" dirty="0" smtClean="0">
                <a:solidFill>
                  <a:srgbClr val="000000"/>
                </a:solidFill>
                <a:latin typeface="Cambria Math" charset="0"/>
                <a:ea typeface="Cambria Math" charset="0"/>
              </a:rPr>
              <a:t>𝑔(𝑥,𝑦)</a:t>
            </a:r>
            <a:r>
              <a:rPr lang="en-US" altLang="ko-KR" sz="1800" b="0" cap="none" dirty="0" smtClean="0">
                <a:solidFill>
                  <a:srgbClr val="000000"/>
                </a:solidFill>
                <a:latin typeface="Cambria Math" charset="0"/>
                <a:ea typeface="Cambria Math" charset="0"/>
              </a:rPr>
              <a:t>    </a:t>
            </a:r>
            <a:r>
              <a:rPr lang="en-US" altLang="ko-KR" sz="1200" b="0" cap="none" dirty="0" smtClean="0">
                <a:solidFill>
                  <a:srgbClr val="000000"/>
                </a:solidFill>
                <a:latin typeface="Arial" charset="0"/>
                <a:ea typeface="맑은 고딕" charset="0"/>
              </a:rPr>
              <a:t>α</a:t>
            </a:r>
            <a:r>
              <a:rPr lang="en-US" altLang="ko-KR" sz="1200" b="0" cap="none" dirty="0" smtClean="0">
                <a:solidFill>
                  <a:srgbClr val="000000"/>
                </a:solidFill>
                <a:latin typeface="맑은 고딕" charset="0"/>
                <a:ea typeface="맑은 고딕" charset="0"/>
              </a:rPr>
              <a:t> : 라그랑수 승수</a:t>
            </a:r>
            <a:endParaRPr lang="ko-KR" altLang="en-US" sz="12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881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 txBox="1">
            <a:spLocks noGrp="1"/>
          </p:cNvSpPr>
          <p:nvPr>
            <p:ph idx="1"/>
          </p:nvPr>
        </p:nvSpPr>
        <p:spPr>
          <a:xfrm>
            <a:off x="413385" y="1499870"/>
            <a:ext cx="11568430" cy="50666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200" b="0" cap="none" dirty="0" smtClean="0">
              <a:solidFill>
                <a:srgbClr val="000000"/>
              </a:solidFill>
              <a:latin typeface="12롯데마트드림Light" charset="0"/>
              <a:ea typeface="12롯데마트드림Light" charset="0"/>
            </a:endParaRPr>
          </a:p>
          <a:p>
            <a:pPr marL="228600" indent="-228600" algn="l" defTabSz="914400" fontAlgn="auto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200" b="0" cap="none" dirty="0" smtClean="0">
              <a:solidFill>
                <a:srgbClr val="000000"/>
              </a:solidFill>
              <a:latin typeface="12롯데마트드림Light" charset="0"/>
              <a:ea typeface="12롯데마트드림Light" charset="0"/>
            </a:endParaRPr>
          </a:p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400" b="0" cap="none" dirty="0" smtClean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2544445" y="721360"/>
            <a:ext cx="5901690" cy="34734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Unit 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03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ㅣ  Margin Distance</a:t>
            </a:r>
            <a:endParaRPr lang="ko-KR" altLang="en-US" sz="2400" b="0" cap="none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" name="내용 개체 틀 4"/>
          <p:cNvSpPr txBox="1">
            <a:spLocks noGrp="1"/>
          </p:cNvSpPr>
          <p:nvPr>
            <p:ph idx="4294967295"/>
          </p:nvPr>
        </p:nvSpPr>
        <p:spPr>
          <a:xfrm>
            <a:off x="2575560" y="1567180"/>
            <a:ext cx="11568430" cy="50666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200" b="0" cap="none" dirty="0" smtClean="0">
              <a:solidFill>
                <a:srgbClr val="000000"/>
              </a:solidFill>
              <a:latin typeface="12롯데마트드림Light" charset="0"/>
              <a:ea typeface="12롯데마트드림Light" charset="0"/>
            </a:endParaRPr>
          </a:p>
          <a:p>
            <a:pPr marL="228600" indent="-228600" algn="l" defTabSz="914400" fontAlgn="auto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200" b="0" cap="none" dirty="0" smtClean="0">
              <a:solidFill>
                <a:srgbClr val="000000"/>
              </a:solidFill>
              <a:latin typeface="12롯데마트드림Light" charset="0"/>
              <a:ea typeface="12롯데마트드림Light" charset="0"/>
            </a:endParaRPr>
          </a:p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400" b="0" cap="none" dirty="0" smtClean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>
            <a:off x="4422775" y="3903980"/>
            <a:ext cx="306705" cy="2787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" t="35040" r="-722" b="48358"/>
          <a:stretch>
            <a:fillRect/>
          </a:stretch>
        </p:blipFill>
        <p:spPr>
          <a:xfrm>
            <a:off x="2849245" y="3485515"/>
            <a:ext cx="10290810" cy="804545"/>
          </a:xfrm>
          <a:prstGeom prst="rect">
            <a:avLst/>
          </a:prstGeom>
          <a:noFill/>
        </p:spPr>
      </p:pic>
      <p:sp>
        <p:nvSpPr>
          <p:cNvPr id="8" name="텍스트 상자 7"/>
          <p:cNvSpPr txBox="1">
            <a:spLocks/>
          </p:cNvSpPr>
          <p:nvPr/>
        </p:nvSpPr>
        <p:spPr>
          <a:xfrm>
            <a:off x="2797810" y="2328545"/>
            <a:ext cx="11269980" cy="585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rgbClr val="000000"/>
                </a:solidFill>
                <a:latin typeface="굴림" charset="0"/>
                <a:ea typeface="굴림" charset="0"/>
              </a:rPr>
              <a:t>[ Lagrange multiplier method - 라그랑주 승수법 ]</a:t>
            </a:r>
            <a:endParaRPr lang="ko-KR" altLang="en-US" sz="2000" b="0" cap="none" dirty="0" smtClean="0">
              <a:solidFill>
                <a:srgbClr val="000000"/>
              </a:solidFill>
              <a:latin typeface="굴림" charset="0"/>
              <a:ea typeface="굴림" charset="0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Tx/>
              <a:buNone/>
            </a:pPr>
            <a:endParaRPr lang="ko-KR" altLang="en-US" sz="1200" b="0" cap="none" dirty="0" smtClean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>
            <a:off x="4495800" y="3975100"/>
            <a:ext cx="307340" cy="2794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69" b="66929"/>
          <a:stretch>
            <a:fillRect/>
          </a:stretch>
        </p:blipFill>
        <p:spPr>
          <a:xfrm>
            <a:off x="2795905" y="2820035"/>
            <a:ext cx="10290175" cy="803910"/>
          </a:xfrm>
          <a:prstGeom prst="rect">
            <a:avLst/>
          </a:prstGeom>
          <a:noFill/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" t="79117" r="38431" b="2075"/>
          <a:stretch>
            <a:fillRect/>
          </a:stretch>
        </p:blipFill>
        <p:spPr>
          <a:xfrm>
            <a:off x="2548255" y="5008245"/>
            <a:ext cx="6271895" cy="910590"/>
          </a:xfrm>
          <a:prstGeom prst="rect">
            <a:avLst/>
          </a:prstGeom>
          <a:noFill/>
        </p:spPr>
      </p:pic>
      <p:sp>
        <p:nvSpPr>
          <p:cNvPr id="13" name="텍스트 상자 12"/>
          <p:cNvSpPr txBox="1">
            <a:spLocks/>
          </p:cNvSpPr>
          <p:nvPr/>
        </p:nvSpPr>
        <p:spPr>
          <a:xfrm>
            <a:off x="2420620" y="4482465"/>
            <a:ext cx="706374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라그랑주 승수법을 이용하면 다음과 같은 보조방정식이 나온다</a:t>
            </a:r>
            <a:endParaRPr lang="ko-KR" altLang="en-US" sz="1800" b="0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466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 txBox="1">
            <a:spLocks noGrp="1"/>
          </p:cNvSpPr>
          <p:nvPr>
            <p:ph idx="1"/>
          </p:nvPr>
        </p:nvSpPr>
        <p:spPr>
          <a:xfrm>
            <a:off x="413385" y="1499870"/>
            <a:ext cx="11569065" cy="50673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200" b="0" cap="none" dirty="0" smtClean="0">
              <a:solidFill>
                <a:srgbClr val="000000"/>
              </a:solidFill>
              <a:latin typeface="12롯데마트드림Light" charset="0"/>
              <a:ea typeface="12롯데마트드림Light" charset="0"/>
            </a:endParaRPr>
          </a:p>
          <a:p>
            <a:pPr marL="228600" indent="-228600" algn="l" defTabSz="914400" fontAlgn="auto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200" b="0" cap="none" dirty="0" smtClean="0">
              <a:solidFill>
                <a:srgbClr val="000000"/>
              </a:solidFill>
              <a:latin typeface="12롯데마트드림Light" charset="0"/>
              <a:ea typeface="12롯데마트드림Light" charset="0"/>
            </a:endParaRPr>
          </a:p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400" b="0" cap="none" dirty="0" smtClean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2544445" y="721360"/>
            <a:ext cx="5902325" cy="34798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Unit 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03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ㅣ  Margin Distance</a:t>
            </a:r>
            <a:endParaRPr lang="ko-KR" altLang="en-US" sz="2400" b="0" cap="none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" name="내용 개체 틀 4"/>
          <p:cNvSpPr txBox="1">
            <a:spLocks noGrp="1"/>
          </p:cNvSpPr>
          <p:nvPr>
            <p:ph idx="4294967295"/>
          </p:nvPr>
        </p:nvSpPr>
        <p:spPr>
          <a:xfrm>
            <a:off x="2575560" y="1567180"/>
            <a:ext cx="11569065" cy="50673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200" b="0" cap="none" dirty="0" smtClean="0">
              <a:solidFill>
                <a:srgbClr val="000000"/>
              </a:solidFill>
              <a:latin typeface="12롯데마트드림Light" charset="0"/>
              <a:ea typeface="12롯데마트드림Light" charset="0"/>
            </a:endParaRPr>
          </a:p>
          <a:p>
            <a:pPr marL="228600" indent="-228600" algn="l" defTabSz="914400" fontAlgn="auto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200" b="0" cap="none" dirty="0" smtClean="0">
              <a:solidFill>
                <a:srgbClr val="000000"/>
              </a:solidFill>
              <a:latin typeface="12롯데마트드림Light" charset="0"/>
              <a:ea typeface="12롯데마트드림Light" charset="0"/>
            </a:endParaRPr>
          </a:p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400" b="0" cap="none" dirty="0" smtClean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6" name="텍스트 상자 5"/>
          <p:cNvSpPr txBox="1">
            <a:spLocks/>
          </p:cNvSpPr>
          <p:nvPr/>
        </p:nvSpPr>
        <p:spPr>
          <a:xfrm>
            <a:off x="4422775" y="3903980"/>
            <a:ext cx="307340" cy="2794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>
            <a:off x="4495800" y="3975100"/>
            <a:ext cx="307975" cy="2800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1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7"/>
          <a:stretch>
            <a:fillRect/>
          </a:stretch>
        </p:blipFill>
        <p:spPr>
          <a:xfrm>
            <a:off x="2673350" y="1450975"/>
            <a:ext cx="6842760" cy="51174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68460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 txBox="1">
            <a:spLocks/>
          </p:cNvSpPr>
          <p:nvPr/>
        </p:nvSpPr>
        <p:spPr>
          <a:xfrm>
            <a:off x="2544445" y="721360"/>
            <a:ext cx="5901690" cy="34734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Unit 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01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ㅣ  </a:t>
            </a:r>
            <a:r>
              <a:rPr lang="en-US" altLang="ko-KR" sz="2400" b="0" cap="none" spc="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Support Vector Machine</a:t>
            </a:r>
            <a:endParaRPr lang="ko-KR" altLang="en-US" sz="2400" b="0" cap="none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" name="L 도형 3"/>
          <p:cNvSpPr>
            <a:spLocks/>
          </p:cNvSpPr>
          <p:nvPr/>
        </p:nvSpPr>
        <p:spPr>
          <a:xfrm>
            <a:off x="4294505" y="2359025"/>
            <a:ext cx="3599815" cy="3017520"/>
          </a:xfrm>
          <a:prstGeom prst="corner">
            <a:avLst>
              <a:gd name="adj1" fmla="val 0"/>
              <a:gd name="adj2" fmla="val 0"/>
            </a:avLst>
          </a:prstGeom>
          <a:noFill/>
          <a:ln w="28575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n w="28575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</p:txBody>
      </p:sp>
      <p:sp>
        <p:nvSpPr>
          <p:cNvPr id="5" name="타원 4"/>
          <p:cNvSpPr>
            <a:spLocks/>
          </p:cNvSpPr>
          <p:nvPr/>
        </p:nvSpPr>
        <p:spPr>
          <a:xfrm>
            <a:off x="4633595" y="3861435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" name="타원 6"/>
          <p:cNvSpPr>
            <a:spLocks/>
          </p:cNvSpPr>
          <p:nvPr/>
        </p:nvSpPr>
        <p:spPr>
          <a:xfrm>
            <a:off x="5415280" y="4081780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8" name="타원 7"/>
          <p:cNvSpPr>
            <a:spLocks/>
          </p:cNvSpPr>
          <p:nvPr/>
        </p:nvSpPr>
        <p:spPr>
          <a:xfrm>
            <a:off x="5917565" y="4839335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9" name="타원 8"/>
          <p:cNvSpPr>
            <a:spLocks/>
          </p:cNvSpPr>
          <p:nvPr/>
        </p:nvSpPr>
        <p:spPr>
          <a:xfrm>
            <a:off x="4961890" y="4175125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0" name="타원 9"/>
          <p:cNvSpPr>
            <a:spLocks/>
          </p:cNvSpPr>
          <p:nvPr/>
        </p:nvSpPr>
        <p:spPr>
          <a:xfrm>
            <a:off x="5728970" y="4350385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1" name="타원 10"/>
          <p:cNvSpPr>
            <a:spLocks/>
          </p:cNvSpPr>
          <p:nvPr/>
        </p:nvSpPr>
        <p:spPr>
          <a:xfrm>
            <a:off x="6187440" y="3190240"/>
            <a:ext cx="181610" cy="18161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6047740" y="2756535"/>
            <a:ext cx="180975" cy="18097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3" name="타원 12"/>
          <p:cNvSpPr>
            <a:spLocks/>
          </p:cNvSpPr>
          <p:nvPr/>
        </p:nvSpPr>
        <p:spPr>
          <a:xfrm>
            <a:off x="6780530" y="3427730"/>
            <a:ext cx="180975" cy="18097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4" name="타원 13"/>
          <p:cNvSpPr>
            <a:spLocks/>
          </p:cNvSpPr>
          <p:nvPr/>
        </p:nvSpPr>
        <p:spPr>
          <a:xfrm>
            <a:off x="6779260" y="3903980"/>
            <a:ext cx="180975" cy="18097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5" name="타원 14"/>
          <p:cNvSpPr>
            <a:spLocks/>
          </p:cNvSpPr>
          <p:nvPr/>
        </p:nvSpPr>
        <p:spPr>
          <a:xfrm>
            <a:off x="7229475" y="3468370"/>
            <a:ext cx="180975" cy="18097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1" name="타원 20"/>
          <p:cNvSpPr>
            <a:spLocks/>
          </p:cNvSpPr>
          <p:nvPr/>
        </p:nvSpPr>
        <p:spPr>
          <a:xfrm>
            <a:off x="4662805" y="4535805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2" name="타원 21"/>
          <p:cNvSpPr>
            <a:spLocks/>
          </p:cNvSpPr>
          <p:nvPr/>
        </p:nvSpPr>
        <p:spPr>
          <a:xfrm>
            <a:off x="4974590" y="4841240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3" name="타원 22"/>
          <p:cNvSpPr>
            <a:spLocks/>
          </p:cNvSpPr>
          <p:nvPr/>
        </p:nvSpPr>
        <p:spPr>
          <a:xfrm>
            <a:off x="5505450" y="4846955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4" name="타원 23"/>
          <p:cNvSpPr>
            <a:spLocks/>
          </p:cNvSpPr>
          <p:nvPr/>
        </p:nvSpPr>
        <p:spPr>
          <a:xfrm>
            <a:off x="5053330" y="3778250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5" name="타원 24"/>
          <p:cNvSpPr>
            <a:spLocks/>
          </p:cNvSpPr>
          <p:nvPr/>
        </p:nvSpPr>
        <p:spPr>
          <a:xfrm>
            <a:off x="5346700" y="4480560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6" name="타원 25"/>
          <p:cNvSpPr>
            <a:spLocks/>
          </p:cNvSpPr>
          <p:nvPr/>
        </p:nvSpPr>
        <p:spPr>
          <a:xfrm>
            <a:off x="6351270" y="3625850"/>
            <a:ext cx="181610" cy="18161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7" name="타원 26"/>
          <p:cNvSpPr>
            <a:spLocks/>
          </p:cNvSpPr>
          <p:nvPr/>
        </p:nvSpPr>
        <p:spPr>
          <a:xfrm>
            <a:off x="6528435" y="3229610"/>
            <a:ext cx="180975" cy="18097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8" name="타원 27"/>
          <p:cNvSpPr>
            <a:spLocks/>
          </p:cNvSpPr>
          <p:nvPr/>
        </p:nvSpPr>
        <p:spPr>
          <a:xfrm>
            <a:off x="7181215" y="4029075"/>
            <a:ext cx="180975" cy="18097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9" name="타원 28"/>
          <p:cNvSpPr>
            <a:spLocks/>
          </p:cNvSpPr>
          <p:nvPr/>
        </p:nvSpPr>
        <p:spPr>
          <a:xfrm>
            <a:off x="6687820" y="2936240"/>
            <a:ext cx="180975" cy="18097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5084445" y="2740660"/>
            <a:ext cx="1881505" cy="2259330"/>
          </a:xfrm>
          <a:prstGeom prst="line">
            <a:avLst/>
          </a:prstGeom>
          <a:ln w="28575" cap="flat" cmpd="sng">
            <a:solidFill>
              <a:srgbClr val="80007F">
                <a:alpha val="10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4502785" y="3556000"/>
            <a:ext cx="3278505" cy="871855"/>
          </a:xfrm>
          <a:prstGeom prst="line">
            <a:avLst/>
          </a:prstGeom>
          <a:ln w="28575" cap="flat" cmpd="sng">
            <a:solidFill>
              <a:srgbClr val="00B050">
                <a:alpha val="10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5896610" y="2494280"/>
            <a:ext cx="337820" cy="2645410"/>
          </a:xfrm>
          <a:prstGeom prst="line">
            <a:avLst/>
          </a:prstGeom>
          <a:ln w="28575" cap="flat" cmpd="sng">
            <a:solidFill>
              <a:srgbClr val="FC6600">
                <a:alpha val="10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 txBox="1">
            <a:spLocks noGrp="1"/>
          </p:cNvSpPr>
          <p:nvPr>
            <p:ph idx="1"/>
          </p:nvPr>
        </p:nvSpPr>
        <p:spPr>
          <a:xfrm>
            <a:off x="413385" y="1499870"/>
            <a:ext cx="11569065" cy="50673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200" b="0" cap="none" dirty="0" smtClean="0">
              <a:solidFill>
                <a:srgbClr val="000000"/>
              </a:solidFill>
              <a:latin typeface="12롯데마트드림Light" charset="0"/>
              <a:ea typeface="12롯데마트드림Light" charset="0"/>
            </a:endParaRPr>
          </a:p>
          <a:p>
            <a:pPr marL="228600" indent="-228600" algn="l" defTabSz="914400" fontAlgn="auto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200" b="0" cap="none" dirty="0" smtClean="0">
              <a:solidFill>
                <a:srgbClr val="000000"/>
              </a:solidFill>
              <a:latin typeface="12롯데마트드림Light" charset="0"/>
              <a:ea typeface="12롯데마트드림Light" charset="0"/>
            </a:endParaRPr>
          </a:p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400" b="0" cap="none" dirty="0" smtClean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2544445" y="721360"/>
            <a:ext cx="5902325" cy="34798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Unit 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03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ㅣ  Margin Distance</a:t>
            </a:r>
            <a:endParaRPr lang="ko-KR" altLang="en-US" sz="2400" b="0" cap="none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12롯데마트드림Bold" charset="0"/>
              <a:ea typeface="12롯데마트드림Bold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63825" y="1398270"/>
            <a:ext cx="6858635" cy="5194935"/>
          </a:xfrm>
          <a:prstGeom prst="rect">
            <a:avLst/>
          </a:prstGeom>
          <a:noFill/>
        </p:spPr>
      </p:pic>
      <p:sp>
        <p:nvSpPr>
          <p:cNvPr id="6" name="Oval 5"/>
          <p:cNvSpPr>
            <a:spLocks/>
          </p:cNvSpPr>
          <p:nvPr/>
        </p:nvSpPr>
        <p:spPr>
          <a:xfrm>
            <a:off x="3317875" y="3641090"/>
            <a:ext cx="398780" cy="325120"/>
          </a:xfrm>
          <a:prstGeom prst="ellipse">
            <a:avLst/>
          </a:prstGeom>
          <a:noFill/>
          <a:ln w="158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7" name="Oval 6"/>
          <p:cNvSpPr>
            <a:spLocks/>
          </p:cNvSpPr>
          <p:nvPr/>
        </p:nvSpPr>
        <p:spPr>
          <a:xfrm>
            <a:off x="6927215" y="3641090"/>
            <a:ext cx="398780" cy="325120"/>
          </a:xfrm>
          <a:prstGeom prst="ellipse">
            <a:avLst/>
          </a:prstGeom>
          <a:noFill/>
          <a:ln w="158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나눔고딕" charset="0"/>
              <a:ea typeface="나눔고딕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5905" y="2702560"/>
            <a:ext cx="2291080" cy="23571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49264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 txBox="1">
            <a:spLocks noGrp="1"/>
          </p:cNvSpPr>
          <p:nvPr>
            <p:ph idx="1"/>
          </p:nvPr>
        </p:nvSpPr>
        <p:spPr>
          <a:xfrm>
            <a:off x="413385" y="1499870"/>
            <a:ext cx="11569065" cy="50673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200" b="0" cap="none" dirty="0" smtClean="0">
              <a:solidFill>
                <a:srgbClr val="000000"/>
              </a:solidFill>
              <a:latin typeface="12롯데마트드림Light" charset="0"/>
              <a:ea typeface="12롯데마트드림Light" charset="0"/>
            </a:endParaRPr>
          </a:p>
          <a:p>
            <a:pPr marL="228600" indent="-228600" algn="l" defTabSz="914400" fontAlgn="auto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200" b="0" cap="none" dirty="0" smtClean="0">
              <a:solidFill>
                <a:srgbClr val="000000"/>
              </a:solidFill>
              <a:latin typeface="12롯데마트드림Light" charset="0"/>
              <a:ea typeface="12롯데마트드림Light" charset="0"/>
            </a:endParaRPr>
          </a:p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400" b="0" cap="none" dirty="0" smtClean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2544445" y="721360"/>
            <a:ext cx="5902325" cy="34798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Unit 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03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ㅣ  Margin Distance</a:t>
            </a:r>
            <a:endParaRPr lang="ko-KR" altLang="en-US" sz="2400" b="0" cap="none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12롯데마트드림Bold" charset="0"/>
              <a:ea typeface="12롯데마트드림Bold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690" y="1397635"/>
            <a:ext cx="6989445" cy="5168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78936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 txBox="1">
            <a:spLocks noGrp="1"/>
          </p:cNvSpPr>
          <p:nvPr>
            <p:ph idx="1"/>
          </p:nvPr>
        </p:nvSpPr>
        <p:spPr>
          <a:xfrm>
            <a:off x="413385" y="1499870"/>
            <a:ext cx="11568430" cy="506666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200" b="0" cap="none" dirty="0" smtClean="0">
              <a:solidFill>
                <a:srgbClr val="000000"/>
              </a:solidFill>
              <a:latin typeface="12롯데마트드림Light" charset="0"/>
              <a:ea typeface="12롯데마트드림Light" charset="0"/>
            </a:endParaRPr>
          </a:p>
          <a:p>
            <a:pPr marL="228600" indent="-228600" algn="l" defTabSz="914400" fontAlgn="auto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200" b="0" cap="none" dirty="0" smtClean="0">
              <a:solidFill>
                <a:srgbClr val="000000"/>
              </a:solidFill>
              <a:latin typeface="12롯데마트드림Light" charset="0"/>
              <a:ea typeface="12롯데마트드림Light" charset="0"/>
            </a:endParaRPr>
          </a:p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400" b="0" cap="none" dirty="0" smtClean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2544445" y="721360"/>
            <a:ext cx="5901690" cy="34734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Unit 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03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ㅣ  Margin Distance</a:t>
            </a:r>
            <a:endParaRPr lang="ko-KR" altLang="en-US" sz="2400" b="0" cap="none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>
            <a:off x="6934835" y="3188970"/>
            <a:ext cx="231267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= KKT condition</a:t>
            </a:r>
            <a:endParaRPr lang="ko-KR" altLang="en-US" sz="1800" b="0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975" y="1376680"/>
            <a:ext cx="7256145" cy="5232400"/>
          </a:xfrm>
          <a:prstGeom prst="rect">
            <a:avLst/>
          </a:prstGeom>
          <a:noFill/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79" t="67787"/>
          <a:stretch>
            <a:fillRect/>
          </a:stretch>
        </p:blipFill>
        <p:spPr>
          <a:xfrm>
            <a:off x="7017385" y="3848735"/>
            <a:ext cx="4310380" cy="2759710"/>
          </a:xfrm>
          <a:prstGeom prst="rect">
            <a:avLst/>
          </a:prstGeom>
          <a:noFill/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78" t="48109" b="34512"/>
          <a:stretch>
            <a:fillRect/>
          </a:stretch>
        </p:blipFill>
        <p:spPr>
          <a:xfrm>
            <a:off x="7830820" y="2360295"/>
            <a:ext cx="4310380" cy="14890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40670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 txBox="1">
            <a:spLocks noGrp="1"/>
          </p:cNvSpPr>
          <p:nvPr>
            <p:ph idx="1"/>
          </p:nvPr>
        </p:nvSpPr>
        <p:spPr>
          <a:xfrm>
            <a:off x="413385" y="1499870"/>
            <a:ext cx="11569065" cy="506730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200" b="0" cap="none" dirty="0" smtClean="0">
              <a:solidFill>
                <a:srgbClr val="000000"/>
              </a:solidFill>
              <a:latin typeface="12롯데마트드림Light" charset="0"/>
              <a:ea typeface="12롯데마트드림Light" charset="0"/>
            </a:endParaRPr>
          </a:p>
          <a:p>
            <a:pPr marL="228600" indent="-228600" algn="l" defTabSz="914400" fontAlgn="auto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200" b="0" cap="none" dirty="0" smtClean="0">
              <a:solidFill>
                <a:srgbClr val="000000"/>
              </a:solidFill>
              <a:latin typeface="12롯데마트드림Light" charset="0"/>
              <a:ea typeface="12롯데마트드림Light" charset="0"/>
            </a:endParaRPr>
          </a:p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400" b="0" cap="none" dirty="0" smtClean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2544445" y="721360"/>
            <a:ext cx="5902325" cy="34798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Unit 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03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ㅣ  Margin Distance</a:t>
            </a:r>
            <a:endParaRPr lang="ko-KR" altLang="en-US" sz="2400" b="0" cap="none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>
            <a:off x="6934835" y="3188970"/>
            <a:ext cx="2313305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= KKT condition</a:t>
            </a:r>
            <a:endParaRPr lang="ko-KR" altLang="en-US" sz="1800" b="0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975" y="1376680"/>
            <a:ext cx="7256145" cy="5232400"/>
          </a:xfrm>
          <a:prstGeom prst="rect">
            <a:avLst/>
          </a:prstGeom>
          <a:noFill/>
        </p:spPr>
      </p:pic>
      <p:sp>
        <p:nvSpPr>
          <p:cNvPr id="10" name="Oval 9"/>
          <p:cNvSpPr>
            <a:spLocks/>
          </p:cNvSpPr>
          <p:nvPr/>
        </p:nvSpPr>
        <p:spPr>
          <a:xfrm>
            <a:off x="5092700" y="3726180"/>
            <a:ext cx="362585" cy="266700"/>
          </a:xfrm>
          <a:prstGeom prst="ellipse">
            <a:avLst/>
          </a:prstGeom>
          <a:noFill/>
          <a:ln w="15875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나눔고딕" charset="0"/>
              <a:ea typeface="나눔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741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9"/>
          <a:stretch>
            <a:fillRect/>
          </a:stretch>
        </p:blipFill>
        <p:spPr>
          <a:xfrm>
            <a:off x="3120390" y="1488440"/>
            <a:ext cx="5398770" cy="944245"/>
          </a:xfrm>
          <a:prstGeom prst="rect">
            <a:avLst/>
          </a:prstGeom>
          <a:noFill/>
        </p:spPr>
      </p:pic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413385" y="1431925"/>
            <a:ext cx="11567795" cy="506603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</a:pPr>
            <a:endParaRPr lang="ko-KR" altLang="en-US" sz="2400" b="0" cap="none" dirty="0" smtClean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2544445" y="721360"/>
            <a:ext cx="5903595" cy="34925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Unit 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05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ㅣ  Kernel function</a:t>
            </a:r>
            <a:endParaRPr lang="ko-KR" altLang="en-US" sz="2400" b="0" cap="none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6" name="텍스트 상자 45"/>
          <p:cNvSpPr txBox="1">
            <a:spLocks/>
          </p:cNvSpPr>
          <p:nvPr/>
        </p:nvSpPr>
        <p:spPr>
          <a:xfrm>
            <a:off x="1222375" y="1891665"/>
            <a:ext cx="2409825" cy="4641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1" cap="none" dirty="0" smtClean="0">
              <a:solidFill>
                <a:srgbClr val="FC0007"/>
              </a:solidFill>
              <a:latin typeface="나눔고딕" charset="0"/>
              <a:ea typeface="나눔고딕" charset="0"/>
            </a:endParaRPr>
          </a:p>
        </p:txBody>
      </p:sp>
      <p:sp>
        <p:nvSpPr>
          <p:cNvPr id="49" name="Oval 48"/>
          <p:cNvSpPr>
            <a:spLocks/>
          </p:cNvSpPr>
          <p:nvPr/>
        </p:nvSpPr>
        <p:spPr>
          <a:xfrm>
            <a:off x="7936865" y="2865120"/>
            <a:ext cx="537845" cy="516255"/>
          </a:xfrm>
          <a:prstGeom prst="ellipse">
            <a:avLst/>
          </a:prstGeom>
          <a:noFill/>
          <a:ln w="15875" cap="flat" cmpd="sng">
            <a:solidFill>
              <a:srgbClr val="2F528F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나눔고딕" charset="0"/>
              <a:ea typeface="나눔고딕" charset="0"/>
            </a:endParaRPr>
          </a:p>
        </p:txBody>
      </p:sp>
      <p:sp>
        <p:nvSpPr>
          <p:cNvPr id="50" name="Oval 49"/>
          <p:cNvSpPr>
            <a:spLocks/>
          </p:cNvSpPr>
          <p:nvPr/>
        </p:nvSpPr>
        <p:spPr>
          <a:xfrm>
            <a:off x="7660640" y="4566285"/>
            <a:ext cx="1383030" cy="548005"/>
          </a:xfrm>
          <a:prstGeom prst="ellipse">
            <a:avLst/>
          </a:prstGeom>
          <a:noFill/>
          <a:ln w="15875" cap="flat" cmpd="sng"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나눔고딕" charset="0"/>
              <a:ea typeface="나눔고딕" charset="0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82290" y="2416175"/>
            <a:ext cx="6465570" cy="415417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="" xmlns:p14="http://schemas.microsoft.com/office/powerpoint/2010/main" xmlns:a16="http://schemas.microsoft.com/office/drawing/2014/main" id="{D3FCEBC7-0455-441A-9779-6EF055A719BB}"/>
              </a:ext>
            </a:extLst>
          </p:cNvPr>
          <p:cNvSpPr/>
          <p:nvPr/>
        </p:nvSpPr>
        <p:spPr>
          <a:xfrm>
            <a:off x="5766435" y="5108575"/>
            <a:ext cx="6096000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</a:t>
            </a:r>
          </a:p>
        </p:txBody>
      </p:sp>
      <p:sp>
        <p:nvSpPr>
          <p:cNvPr id="47" name="제목 46"/>
          <p:cNvSpPr txBox="1">
            <a:spLocks/>
          </p:cNvSpPr>
          <p:nvPr/>
        </p:nvSpPr>
        <p:spPr>
          <a:xfrm>
            <a:off x="2544445" y="721360"/>
            <a:ext cx="5901690" cy="34734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Unit 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06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ㅣ  정리</a:t>
            </a:r>
            <a:endParaRPr lang="ko-KR" altLang="en-US" sz="2400" b="0" cap="none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12롯데마트드림Bold" charset="0"/>
              <a:ea typeface="12롯데마트드림Bold" charset="0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07" b="35314"/>
          <a:stretch>
            <a:fillRect/>
          </a:stretch>
        </p:blipFill>
        <p:spPr>
          <a:xfrm>
            <a:off x="62865" y="1509395"/>
            <a:ext cx="4519930" cy="4679315"/>
          </a:xfrm>
          <a:prstGeom prst="rect">
            <a:avLst/>
          </a:prstGeom>
          <a:noFill/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2" t="64728" r="3665" b="4954"/>
          <a:stretch>
            <a:fillRect/>
          </a:stretch>
        </p:blipFill>
        <p:spPr>
          <a:xfrm>
            <a:off x="4380865" y="4109720"/>
            <a:ext cx="7812405" cy="2078990"/>
          </a:xfrm>
          <a:prstGeom prst="rect">
            <a:avLst/>
          </a:prstGeom>
          <a:noFill/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19" t="18111" b="35314"/>
          <a:stretch>
            <a:fillRect/>
          </a:stretch>
        </p:blipFill>
        <p:spPr>
          <a:xfrm>
            <a:off x="6666865" y="1429385"/>
            <a:ext cx="3867150" cy="26377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73870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>
            <a:spLocks/>
          </p:cNvSpPr>
          <p:nvPr/>
        </p:nvSpPr>
        <p:spPr>
          <a:xfrm>
            <a:off x="5766435" y="5108575"/>
            <a:ext cx="6096635" cy="40068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latin typeface="12롯데마트드림Bold" charset="0"/>
                <a:ea typeface="12롯데마트드림Bold" charset="0"/>
              </a:rPr>
              <a:t>  </a:t>
            </a:r>
            <a:endParaRPr lang="ko-KR" altLang="en-US" sz="2000" b="0" cap="none" dirty="0" smtClean="0"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7" name="제목 46"/>
          <p:cNvSpPr txBox="1">
            <a:spLocks/>
          </p:cNvSpPr>
          <p:nvPr/>
        </p:nvSpPr>
        <p:spPr>
          <a:xfrm>
            <a:off x="2544445" y="721360"/>
            <a:ext cx="5902325" cy="34798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Unit 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06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ㅣ  정리</a:t>
            </a:r>
            <a:endParaRPr lang="ko-KR" altLang="en-US" sz="2400" b="0" cap="none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8" name="텍스트 상자 47"/>
          <p:cNvSpPr txBox="1">
            <a:spLocks/>
          </p:cNvSpPr>
          <p:nvPr/>
        </p:nvSpPr>
        <p:spPr>
          <a:xfrm>
            <a:off x="2312670" y="2524760"/>
            <a:ext cx="8575675" cy="25850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출처</a:t>
            </a:r>
            <a:br>
              <a:rPr lang="en-US" altLang="ko-KR" sz="1800" b="0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</a:br>
            <a:endParaRPr lang="ko-KR" altLang="en-US" sz="1800" b="0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- https://www.slideshare.net/JeonghunYoon/svm-78296318</a:t>
            </a:r>
            <a:endParaRPr lang="ko-KR" altLang="en-US" sz="1800" b="0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- http://kaist.edwith.org/machinelearning1_17  lecture5 : SVM</a:t>
            </a:r>
            <a:endParaRPr lang="ko-KR" altLang="en-US" sz="1800" b="0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- https://ratsgo.github.io/machine%20learning/2017/05/23/SVM</a:t>
            </a:r>
            <a:endParaRPr lang="ko-KR" altLang="en-US" sz="1800" b="0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- https://ratsgo.github.io/machine%20learning/2017/05/23/SVM2</a:t>
            </a:r>
            <a:endParaRPr lang="ko-KR" altLang="en-US" sz="1800" b="0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- https://ratsgo.github.io/machine%20learning/2017/05/23/SVM3</a:t>
            </a:r>
            <a:endParaRPr lang="ko-KR" altLang="en-US" sz="1800" b="0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etc</a:t>
            </a:r>
            <a:endParaRPr lang="ko-KR" altLang="en-US" sz="1800" b="0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pattFill prst="wdUpDiag">
          <a:fgClr>
            <a:schemeClr val="bg2"/>
          </a:fgClr>
          <a:bgClr>
            <a:schemeClr val="bg1"/>
          </a:bgClr>
        </a:patt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="" xmlns:p14="http://schemas.microsoft.com/office/powerpoint/2010/main" xmlns:a16="http://schemas.microsoft.com/office/drawing/2014/main" id="{0DC1F866-E0C2-484F-A982-84D6B509B379}"/>
              </a:ext>
            </a:extLst>
          </p:cNvPr>
          <p:cNvGrpSpPr/>
          <p:nvPr/>
        </p:nvGrpSpPr>
        <p:grpSpPr>
          <a:xfrm>
            <a:off x="5224145" y="621030"/>
            <a:ext cx="5768340" cy="4536440"/>
            <a:chOff x="5224145" y="621030"/>
            <a:chExt cx="5768340" cy="4536440"/>
          </a:xfrm>
        </p:grpSpPr>
        <p:sp>
          <p:nvSpPr>
            <p:cNvPr id="18" name="직사각형 17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F050BF8F-79F7-462E-AD12-EA849BBEEE36}"/>
                </a:ext>
              </a:extLst>
            </p:cNvPr>
            <p:cNvSpPr/>
            <p:nvPr/>
          </p:nvSpPr>
          <p:spPr>
            <a:xfrm>
              <a:off x="5224145" y="715645"/>
              <a:ext cx="5532755" cy="44418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346BB0B2-87C8-4124-A6A0-BF8487384537}"/>
                </a:ext>
              </a:extLst>
            </p:cNvPr>
            <p:cNvGrpSpPr/>
            <p:nvPr/>
          </p:nvGrpSpPr>
          <p:grpSpPr>
            <a:xfrm>
              <a:off x="7495540" y="767715"/>
              <a:ext cx="3180715" cy="4354195"/>
              <a:chOff x="7495540" y="767715"/>
              <a:chExt cx="3180715" cy="4354195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="" xmlns:p14="http://schemas.microsoft.com/office/powerpoint/2010/main" xmlns:a16="http://schemas.microsoft.com/office/drawing/2014/main" id="{C307D54D-FD08-4597-9AAC-3DF999081C01}"/>
                  </a:ext>
                </a:extLst>
              </p:cNvPr>
              <p:cNvSpPr/>
              <p:nvPr/>
            </p:nvSpPr>
            <p:spPr>
              <a:xfrm>
                <a:off x="7495540" y="767715"/>
                <a:ext cx="3180715" cy="279654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  <p:sp>
            <p:nvSpPr>
              <p:cNvPr id="23" name="사다리꼴 22">
                <a:extLst>
                  <a:ext uri="{FF2B5EF4-FFF2-40B4-BE49-F238E27FC236}">
                    <a16:creationId xmlns="" xmlns:p14="http://schemas.microsoft.com/office/powerpoint/2010/main" xmlns:a16="http://schemas.microsoft.com/office/drawing/2014/main" id="{FA5539A5-C038-48F3-9AC2-5820D108A092}"/>
                  </a:ext>
                </a:extLst>
              </p:cNvPr>
              <p:cNvSpPr/>
              <p:nvPr/>
            </p:nvSpPr>
            <p:spPr>
              <a:xfrm rot="11700000">
                <a:off x="9530080" y="3408045"/>
                <a:ext cx="935355" cy="1713865"/>
              </a:xfrm>
              <a:prstGeom prst="trapezoid">
                <a:avLst>
                  <a:gd name="adj" fmla="val 36043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</p:grpSp>
        <p:sp>
          <p:nvSpPr>
            <p:cNvPr id="20" name="제목 1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D8231365-F64C-46C1-8F75-820775EFA1EB}"/>
                </a:ext>
              </a:extLst>
            </p:cNvPr>
            <p:cNvSpPr txBox="1">
              <a:spLocks/>
            </p:cNvSpPr>
            <p:nvPr/>
          </p:nvSpPr>
          <p:spPr>
            <a:xfrm>
              <a:off x="7611110" y="621030"/>
              <a:ext cx="3381375" cy="138112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8000" spc="-300" dirty="0">
                  <a:solidFill>
                    <a:schemeClr val="bg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Q &amp; A</a:t>
              </a:r>
              <a:endParaRPr lang="ko-KR" altLang="en-US" sz="8000" spc="-300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1" name="제목 1">
              <a:extLst>
                <a:ext uri="{FF2B5EF4-FFF2-40B4-BE49-F238E27FC236}">
                  <a16:creationId xmlns="" xmlns:p14="http://schemas.microsoft.com/office/powerpoint/2010/main" xmlns:a16="http://schemas.microsoft.com/office/drawing/2014/main" id="{996C020A-B6A4-4E0B-8F33-D6710800837B}"/>
                </a:ext>
              </a:extLst>
            </p:cNvPr>
            <p:cNvSpPr txBox="1">
              <a:spLocks/>
            </p:cNvSpPr>
            <p:nvPr/>
          </p:nvSpPr>
          <p:spPr>
            <a:xfrm>
              <a:off x="5224145" y="4661535"/>
              <a:ext cx="4206240" cy="43307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2800" spc="-15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들어주셔서 감사합니다</a:t>
              </a:r>
              <a:r>
                <a:rPr lang="en-US" altLang="ko-KR" sz="2800" spc="-15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endParaRPr lang="ko-KR" altLang="en-US" sz="2800" spc="-1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2157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 txBox="1">
            <a:spLocks/>
          </p:cNvSpPr>
          <p:nvPr/>
        </p:nvSpPr>
        <p:spPr>
          <a:xfrm>
            <a:off x="2544445" y="721360"/>
            <a:ext cx="5901690" cy="34734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Unit 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01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ㅣ  </a:t>
            </a:r>
            <a:r>
              <a:rPr lang="en-US" altLang="ko-KR" sz="2400" b="0" cap="none" spc="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Support Vector Machine</a:t>
            </a:r>
            <a:endParaRPr lang="ko-KR" altLang="en-US" sz="2400" b="0" cap="none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" name="L 도형 3"/>
          <p:cNvSpPr>
            <a:spLocks/>
          </p:cNvSpPr>
          <p:nvPr/>
        </p:nvSpPr>
        <p:spPr>
          <a:xfrm>
            <a:off x="4294505" y="2359025"/>
            <a:ext cx="3599815" cy="3017520"/>
          </a:xfrm>
          <a:prstGeom prst="corner">
            <a:avLst>
              <a:gd name="adj1" fmla="val 0"/>
              <a:gd name="adj2" fmla="val 0"/>
            </a:avLst>
          </a:prstGeom>
          <a:noFill/>
          <a:ln w="28575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n w="28575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</p:txBody>
      </p:sp>
      <p:sp>
        <p:nvSpPr>
          <p:cNvPr id="5" name="타원 4"/>
          <p:cNvSpPr>
            <a:spLocks/>
          </p:cNvSpPr>
          <p:nvPr/>
        </p:nvSpPr>
        <p:spPr>
          <a:xfrm>
            <a:off x="4633595" y="3861435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" name="타원 6"/>
          <p:cNvSpPr>
            <a:spLocks/>
          </p:cNvSpPr>
          <p:nvPr/>
        </p:nvSpPr>
        <p:spPr>
          <a:xfrm>
            <a:off x="5415280" y="4081780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8" name="타원 7"/>
          <p:cNvSpPr>
            <a:spLocks/>
          </p:cNvSpPr>
          <p:nvPr/>
        </p:nvSpPr>
        <p:spPr>
          <a:xfrm>
            <a:off x="5917565" y="4839335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9" name="타원 8"/>
          <p:cNvSpPr>
            <a:spLocks/>
          </p:cNvSpPr>
          <p:nvPr/>
        </p:nvSpPr>
        <p:spPr>
          <a:xfrm>
            <a:off x="4961890" y="4175125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0" name="타원 9"/>
          <p:cNvSpPr>
            <a:spLocks/>
          </p:cNvSpPr>
          <p:nvPr/>
        </p:nvSpPr>
        <p:spPr>
          <a:xfrm>
            <a:off x="5728970" y="4350385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1" name="타원 10"/>
          <p:cNvSpPr>
            <a:spLocks/>
          </p:cNvSpPr>
          <p:nvPr/>
        </p:nvSpPr>
        <p:spPr>
          <a:xfrm>
            <a:off x="6187440" y="3190240"/>
            <a:ext cx="181610" cy="18161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6047740" y="2756535"/>
            <a:ext cx="180975" cy="18097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3" name="타원 12"/>
          <p:cNvSpPr>
            <a:spLocks/>
          </p:cNvSpPr>
          <p:nvPr/>
        </p:nvSpPr>
        <p:spPr>
          <a:xfrm>
            <a:off x="6780530" y="3427730"/>
            <a:ext cx="180975" cy="18097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4" name="타원 13"/>
          <p:cNvSpPr>
            <a:spLocks/>
          </p:cNvSpPr>
          <p:nvPr/>
        </p:nvSpPr>
        <p:spPr>
          <a:xfrm>
            <a:off x="6779260" y="3903980"/>
            <a:ext cx="180975" cy="18097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5" name="타원 14"/>
          <p:cNvSpPr>
            <a:spLocks/>
          </p:cNvSpPr>
          <p:nvPr/>
        </p:nvSpPr>
        <p:spPr>
          <a:xfrm>
            <a:off x="7229475" y="3468370"/>
            <a:ext cx="180975" cy="18097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1" name="타원 20"/>
          <p:cNvSpPr>
            <a:spLocks/>
          </p:cNvSpPr>
          <p:nvPr/>
        </p:nvSpPr>
        <p:spPr>
          <a:xfrm>
            <a:off x="4662805" y="4535805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2" name="타원 21"/>
          <p:cNvSpPr>
            <a:spLocks/>
          </p:cNvSpPr>
          <p:nvPr/>
        </p:nvSpPr>
        <p:spPr>
          <a:xfrm>
            <a:off x="4974590" y="4841240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3" name="타원 22"/>
          <p:cNvSpPr>
            <a:spLocks/>
          </p:cNvSpPr>
          <p:nvPr/>
        </p:nvSpPr>
        <p:spPr>
          <a:xfrm>
            <a:off x="5505450" y="4846955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4" name="타원 23"/>
          <p:cNvSpPr>
            <a:spLocks/>
          </p:cNvSpPr>
          <p:nvPr/>
        </p:nvSpPr>
        <p:spPr>
          <a:xfrm>
            <a:off x="5053330" y="3778250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5" name="타원 24"/>
          <p:cNvSpPr>
            <a:spLocks/>
          </p:cNvSpPr>
          <p:nvPr/>
        </p:nvSpPr>
        <p:spPr>
          <a:xfrm>
            <a:off x="5346700" y="4480560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6" name="타원 25"/>
          <p:cNvSpPr>
            <a:spLocks/>
          </p:cNvSpPr>
          <p:nvPr/>
        </p:nvSpPr>
        <p:spPr>
          <a:xfrm>
            <a:off x="6351270" y="3625850"/>
            <a:ext cx="181610" cy="18161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7" name="타원 26"/>
          <p:cNvSpPr>
            <a:spLocks/>
          </p:cNvSpPr>
          <p:nvPr/>
        </p:nvSpPr>
        <p:spPr>
          <a:xfrm>
            <a:off x="6528435" y="3229610"/>
            <a:ext cx="180975" cy="18097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8" name="타원 27"/>
          <p:cNvSpPr>
            <a:spLocks/>
          </p:cNvSpPr>
          <p:nvPr/>
        </p:nvSpPr>
        <p:spPr>
          <a:xfrm>
            <a:off x="7181215" y="4029075"/>
            <a:ext cx="180975" cy="18097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9" name="타원 28"/>
          <p:cNvSpPr>
            <a:spLocks/>
          </p:cNvSpPr>
          <p:nvPr/>
        </p:nvSpPr>
        <p:spPr>
          <a:xfrm>
            <a:off x="6687820" y="2936240"/>
            <a:ext cx="180975" cy="18097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5896610" y="2494280"/>
            <a:ext cx="337185" cy="2644775"/>
          </a:xfrm>
          <a:prstGeom prst="line">
            <a:avLst/>
          </a:prstGeom>
          <a:ln w="28575" cap="flat" cmpd="sng">
            <a:solidFill>
              <a:srgbClr val="FC6600">
                <a:alpha val="10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 txBox="1">
            <a:spLocks/>
          </p:cNvSpPr>
          <p:nvPr/>
        </p:nvSpPr>
        <p:spPr>
          <a:xfrm>
            <a:off x="2544445" y="721360"/>
            <a:ext cx="5901690" cy="34734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Unit 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01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ㅣ  </a:t>
            </a:r>
            <a:r>
              <a:rPr lang="en-US" altLang="ko-KR" sz="2400" b="0" cap="none" spc="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Support Vector Machine</a:t>
            </a:r>
            <a:endParaRPr lang="ko-KR" altLang="en-US" sz="2400" b="0" cap="none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" name="L 도형 3"/>
          <p:cNvSpPr>
            <a:spLocks/>
          </p:cNvSpPr>
          <p:nvPr/>
        </p:nvSpPr>
        <p:spPr>
          <a:xfrm>
            <a:off x="4294505" y="2359025"/>
            <a:ext cx="3599815" cy="3017520"/>
          </a:xfrm>
          <a:prstGeom prst="corner">
            <a:avLst>
              <a:gd name="adj1" fmla="val 0"/>
              <a:gd name="adj2" fmla="val 0"/>
            </a:avLst>
          </a:prstGeom>
          <a:noFill/>
          <a:ln w="28575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n w="28575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</p:txBody>
      </p:sp>
      <p:sp>
        <p:nvSpPr>
          <p:cNvPr id="5" name="타원 4"/>
          <p:cNvSpPr>
            <a:spLocks/>
          </p:cNvSpPr>
          <p:nvPr/>
        </p:nvSpPr>
        <p:spPr>
          <a:xfrm>
            <a:off x="4633595" y="3861435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" name="타원 6"/>
          <p:cNvSpPr>
            <a:spLocks/>
          </p:cNvSpPr>
          <p:nvPr/>
        </p:nvSpPr>
        <p:spPr>
          <a:xfrm>
            <a:off x="5415280" y="4081780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8" name="타원 7"/>
          <p:cNvSpPr>
            <a:spLocks/>
          </p:cNvSpPr>
          <p:nvPr/>
        </p:nvSpPr>
        <p:spPr>
          <a:xfrm>
            <a:off x="5917565" y="4839335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9" name="타원 8"/>
          <p:cNvSpPr>
            <a:spLocks/>
          </p:cNvSpPr>
          <p:nvPr/>
        </p:nvSpPr>
        <p:spPr>
          <a:xfrm>
            <a:off x="4961890" y="4175125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0" name="타원 9"/>
          <p:cNvSpPr>
            <a:spLocks/>
          </p:cNvSpPr>
          <p:nvPr/>
        </p:nvSpPr>
        <p:spPr>
          <a:xfrm>
            <a:off x="5728970" y="4350385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1" name="타원 10"/>
          <p:cNvSpPr>
            <a:spLocks/>
          </p:cNvSpPr>
          <p:nvPr/>
        </p:nvSpPr>
        <p:spPr>
          <a:xfrm>
            <a:off x="6187440" y="3190240"/>
            <a:ext cx="181610" cy="18161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6047740" y="2756535"/>
            <a:ext cx="180975" cy="18097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3" name="타원 12"/>
          <p:cNvSpPr>
            <a:spLocks/>
          </p:cNvSpPr>
          <p:nvPr/>
        </p:nvSpPr>
        <p:spPr>
          <a:xfrm>
            <a:off x="6780530" y="3427730"/>
            <a:ext cx="180975" cy="18097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4" name="타원 13"/>
          <p:cNvSpPr>
            <a:spLocks/>
          </p:cNvSpPr>
          <p:nvPr/>
        </p:nvSpPr>
        <p:spPr>
          <a:xfrm>
            <a:off x="6779260" y="3903980"/>
            <a:ext cx="180975" cy="18097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5" name="타원 14"/>
          <p:cNvSpPr>
            <a:spLocks/>
          </p:cNvSpPr>
          <p:nvPr/>
        </p:nvSpPr>
        <p:spPr>
          <a:xfrm>
            <a:off x="7229475" y="3468370"/>
            <a:ext cx="180975" cy="18097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1" name="타원 20"/>
          <p:cNvSpPr>
            <a:spLocks/>
          </p:cNvSpPr>
          <p:nvPr/>
        </p:nvSpPr>
        <p:spPr>
          <a:xfrm>
            <a:off x="4662805" y="4535805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2" name="타원 21"/>
          <p:cNvSpPr>
            <a:spLocks/>
          </p:cNvSpPr>
          <p:nvPr/>
        </p:nvSpPr>
        <p:spPr>
          <a:xfrm>
            <a:off x="4974590" y="4841240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3" name="타원 22"/>
          <p:cNvSpPr>
            <a:spLocks/>
          </p:cNvSpPr>
          <p:nvPr/>
        </p:nvSpPr>
        <p:spPr>
          <a:xfrm>
            <a:off x="5505450" y="4846955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4" name="타원 23"/>
          <p:cNvSpPr>
            <a:spLocks/>
          </p:cNvSpPr>
          <p:nvPr/>
        </p:nvSpPr>
        <p:spPr>
          <a:xfrm>
            <a:off x="5053330" y="3778250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5" name="타원 24"/>
          <p:cNvSpPr>
            <a:spLocks/>
          </p:cNvSpPr>
          <p:nvPr/>
        </p:nvSpPr>
        <p:spPr>
          <a:xfrm>
            <a:off x="5346700" y="4480560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6" name="타원 25"/>
          <p:cNvSpPr>
            <a:spLocks/>
          </p:cNvSpPr>
          <p:nvPr/>
        </p:nvSpPr>
        <p:spPr>
          <a:xfrm>
            <a:off x="6351270" y="3625850"/>
            <a:ext cx="181610" cy="18161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7" name="타원 26"/>
          <p:cNvSpPr>
            <a:spLocks/>
          </p:cNvSpPr>
          <p:nvPr/>
        </p:nvSpPr>
        <p:spPr>
          <a:xfrm>
            <a:off x="6528435" y="3229610"/>
            <a:ext cx="180975" cy="18097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8" name="타원 27"/>
          <p:cNvSpPr>
            <a:spLocks/>
          </p:cNvSpPr>
          <p:nvPr/>
        </p:nvSpPr>
        <p:spPr>
          <a:xfrm>
            <a:off x="7181215" y="4029075"/>
            <a:ext cx="180975" cy="18097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9" name="타원 28"/>
          <p:cNvSpPr>
            <a:spLocks/>
          </p:cNvSpPr>
          <p:nvPr/>
        </p:nvSpPr>
        <p:spPr>
          <a:xfrm>
            <a:off x="6687820" y="2936240"/>
            <a:ext cx="180975" cy="18097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4502785" y="3556000"/>
            <a:ext cx="3278505" cy="871855"/>
          </a:xfrm>
          <a:prstGeom prst="line">
            <a:avLst/>
          </a:prstGeom>
          <a:ln w="28575" cap="flat" cmpd="sng">
            <a:solidFill>
              <a:srgbClr val="00B050">
                <a:alpha val="10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 txBox="1">
            <a:spLocks/>
          </p:cNvSpPr>
          <p:nvPr/>
        </p:nvSpPr>
        <p:spPr>
          <a:xfrm>
            <a:off x="2544445" y="721360"/>
            <a:ext cx="5901690" cy="34734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Unit 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01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ㅣ  </a:t>
            </a:r>
            <a:r>
              <a:rPr lang="en-US" altLang="ko-KR" sz="2400" b="0" cap="none" spc="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Support Vector Machine</a:t>
            </a:r>
            <a:endParaRPr lang="ko-KR" altLang="en-US" sz="2400" b="0" cap="none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4" name="L 도형 3"/>
          <p:cNvSpPr>
            <a:spLocks/>
          </p:cNvSpPr>
          <p:nvPr/>
        </p:nvSpPr>
        <p:spPr>
          <a:xfrm>
            <a:off x="4294505" y="2359025"/>
            <a:ext cx="3599815" cy="3017520"/>
          </a:xfrm>
          <a:prstGeom prst="corner">
            <a:avLst>
              <a:gd name="adj1" fmla="val 0"/>
              <a:gd name="adj2" fmla="val 0"/>
            </a:avLst>
          </a:prstGeom>
          <a:noFill/>
          <a:ln w="28575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n w="28575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</p:txBody>
      </p:sp>
      <p:sp>
        <p:nvSpPr>
          <p:cNvPr id="5" name="타원 4"/>
          <p:cNvSpPr>
            <a:spLocks/>
          </p:cNvSpPr>
          <p:nvPr/>
        </p:nvSpPr>
        <p:spPr>
          <a:xfrm>
            <a:off x="4633595" y="3861435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" name="타원 6"/>
          <p:cNvSpPr>
            <a:spLocks/>
          </p:cNvSpPr>
          <p:nvPr/>
        </p:nvSpPr>
        <p:spPr>
          <a:xfrm>
            <a:off x="5415280" y="4081780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8" name="타원 7"/>
          <p:cNvSpPr>
            <a:spLocks/>
          </p:cNvSpPr>
          <p:nvPr/>
        </p:nvSpPr>
        <p:spPr>
          <a:xfrm>
            <a:off x="5917565" y="4839335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9" name="타원 8"/>
          <p:cNvSpPr>
            <a:spLocks/>
          </p:cNvSpPr>
          <p:nvPr/>
        </p:nvSpPr>
        <p:spPr>
          <a:xfrm>
            <a:off x="4961890" y="4175125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0" name="타원 9"/>
          <p:cNvSpPr>
            <a:spLocks/>
          </p:cNvSpPr>
          <p:nvPr/>
        </p:nvSpPr>
        <p:spPr>
          <a:xfrm>
            <a:off x="5728970" y="4350385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1" name="타원 10"/>
          <p:cNvSpPr>
            <a:spLocks/>
          </p:cNvSpPr>
          <p:nvPr/>
        </p:nvSpPr>
        <p:spPr>
          <a:xfrm>
            <a:off x="6187440" y="3190240"/>
            <a:ext cx="181610" cy="18161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6047740" y="2756535"/>
            <a:ext cx="180975" cy="18097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3" name="타원 12"/>
          <p:cNvSpPr>
            <a:spLocks/>
          </p:cNvSpPr>
          <p:nvPr/>
        </p:nvSpPr>
        <p:spPr>
          <a:xfrm>
            <a:off x="6780530" y="3427730"/>
            <a:ext cx="180975" cy="18097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4" name="타원 13"/>
          <p:cNvSpPr>
            <a:spLocks/>
          </p:cNvSpPr>
          <p:nvPr/>
        </p:nvSpPr>
        <p:spPr>
          <a:xfrm>
            <a:off x="6779260" y="3903980"/>
            <a:ext cx="180975" cy="18097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5" name="타원 14"/>
          <p:cNvSpPr>
            <a:spLocks/>
          </p:cNvSpPr>
          <p:nvPr/>
        </p:nvSpPr>
        <p:spPr>
          <a:xfrm>
            <a:off x="7229475" y="3468370"/>
            <a:ext cx="180975" cy="18097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1" name="타원 20"/>
          <p:cNvSpPr>
            <a:spLocks/>
          </p:cNvSpPr>
          <p:nvPr/>
        </p:nvSpPr>
        <p:spPr>
          <a:xfrm>
            <a:off x="4662805" y="4535805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2" name="타원 21"/>
          <p:cNvSpPr>
            <a:spLocks/>
          </p:cNvSpPr>
          <p:nvPr/>
        </p:nvSpPr>
        <p:spPr>
          <a:xfrm>
            <a:off x="4974590" y="4841240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3" name="타원 22"/>
          <p:cNvSpPr>
            <a:spLocks/>
          </p:cNvSpPr>
          <p:nvPr/>
        </p:nvSpPr>
        <p:spPr>
          <a:xfrm>
            <a:off x="5505450" y="4846955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4" name="타원 23"/>
          <p:cNvSpPr>
            <a:spLocks/>
          </p:cNvSpPr>
          <p:nvPr/>
        </p:nvSpPr>
        <p:spPr>
          <a:xfrm>
            <a:off x="5053330" y="3778250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5" name="타원 24"/>
          <p:cNvSpPr>
            <a:spLocks/>
          </p:cNvSpPr>
          <p:nvPr/>
        </p:nvSpPr>
        <p:spPr>
          <a:xfrm>
            <a:off x="5346700" y="4480560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6" name="타원 25"/>
          <p:cNvSpPr>
            <a:spLocks/>
          </p:cNvSpPr>
          <p:nvPr/>
        </p:nvSpPr>
        <p:spPr>
          <a:xfrm>
            <a:off x="6351270" y="3625850"/>
            <a:ext cx="181610" cy="18161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7" name="타원 26"/>
          <p:cNvSpPr>
            <a:spLocks/>
          </p:cNvSpPr>
          <p:nvPr/>
        </p:nvSpPr>
        <p:spPr>
          <a:xfrm>
            <a:off x="6528435" y="3229610"/>
            <a:ext cx="180975" cy="18097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8" name="타원 27"/>
          <p:cNvSpPr>
            <a:spLocks/>
          </p:cNvSpPr>
          <p:nvPr/>
        </p:nvSpPr>
        <p:spPr>
          <a:xfrm>
            <a:off x="7181215" y="4029075"/>
            <a:ext cx="180975" cy="18097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9" name="타원 28"/>
          <p:cNvSpPr>
            <a:spLocks/>
          </p:cNvSpPr>
          <p:nvPr/>
        </p:nvSpPr>
        <p:spPr>
          <a:xfrm>
            <a:off x="6687820" y="2936240"/>
            <a:ext cx="180975" cy="18097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5084445" y="2740660"/>
            <a:ext cx="1880870" cy="2258695"/>
          </a:xfrm>
          <a:prstGeom prst="line">
            <a:avLst/>
          </a:prstGeom>
          <a:ln w="28575" cap="flat" cmpd="sng">
            <a:solidFill>
              <a:srgbClr val="80007F">
                <a:alpha val="10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 txBox="1">
            <a:spLocks noGrp="1"/>
          </p:cNvSpPr>
          <p:nvPr>
            <p:ph idx="1"/>
          </p:nvPr>
        </p:nvSpPr>
        <p:spPr>
          <a:xfrm>
            <a:off x="5492750" y="2575560"/>
            <a:ext cx="6074410" cy="182562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fontScale="85000" lnSpcReduction="20000"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 smtClean="0">
              <a:latin typeface="12롯데마트드림Bold" charset="0"/>
              <a:ea typeface="12롯데마트드림Bold" charset="0"/>
            </a:endParaRPr>
          </a:p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latin typeface="12롯데마트드림Bold" charset="0"/>
                <a:ea typeface="12롯데마트드림Bold" charset="0"/>
              </a:rPr>
              <a:t>[ </a:t>
            </a:r>
            <a:r>
              <a:rPr lang="en-US" altLang="ko-KR" sz="2800" b="1" cap="none" dirty="0" smtClean="0">
                <a:solidFill>
                  <a:schemeClr val="tx1"/>
                </a:solidFill>
                <a:latin typeface="12롯데마트드림Bold" charset="0"/>
                <a:ea typeface="12롯데마트드림Bold" charset="0"/>
              </a:rPr>
              <a:t>Support Vector Machine</a:t>
            </a:r>
            <a:r>
              <a:rPr lang="en-US" altLang="ko-KR" sz="2400" b="0" cap="none" dirty="0" smtClean="0"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800" b="0" cap="none" dirty="0" smtClean="0">
                <a:latin typeface="12롯데마트드림Bold" charset="0"/>
                <a:ea typeface="12롯데마트드림Bold" charset="0"/>
              </a:rPr>
              <a:t>]</a:t>
            </a:r>
            <a:endParaRPr lang="ko-KR" altLang="en-US" sz="2800" b="0" cap="none" dirty="0" smtClean="0">
              <a:latin typeface="12롯데마트드림Bold" charset="0"/>
              <a:ea typeface="12롯데마트드림Bold" charset="0"/>
            </a:endParaRPr>
          </a:p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500" b="0" cap="none" dirty="0" smtClean="0">
              <a:latin typeface="12롯데마트드림Bold" charset="0"/>
              <a:ea typeface="12롯데마트드림Bold" charset="0"/>
            </a:endParaRPr>
          </a:p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200" b="0" cap="none" dirty="0" smtClean="0">
                <a:latin typeface="12롯데마트드림Light" charset="0"/>
                <a:ea typeface="12롯데마트드림Light" charset="0"/>
              </a:rPr>
              <a:t> : 분류 오차를 줄이면서 동시에 여백(Margin)을 최대로 하는 </a:t>
            </a:r>
            <a:endParaRPr lang="ko-KR" altLang="en-US" sz="2200" b="0" cap="none" dirty="0" smtClean="0">
              <a:latin typeface="12롯데마트드림Light" charset="0"/>
              <a:ea typeface="12롯데마트드림Light" charset="0"/>
            </a:endParaRPr>
          </a:p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200" b="0" cap="none" dirty="0" smtClean="0">
                <a:latin typeface="12롯데마트드림Light" charset="0"/>
                <a:ea typeface="12롯데마트드림Light" charset="0"/>
              </a:rPr>
              <a:t>   </a:t>
            </a:r>
            <a:r>
              <a:rPr lang="en-US" altLang="ko-KR" sz="2200" b="1" cap="none" dirty="0" smtClean="0">
                <a:latin typeface="12롯데마트드림Light" charset="0"/>
                <a:ea typeface="12롯데마트드림Light" charset="0"/>
              </a:rPr>
              <a:t>결정 경계(Decision boundary)</a:t>
            </a:r>
            <a:r>
              <a:rPr lang="en-US" altLang="ko-KR" sz="2200" b="0" cap="none" dirty="0" smtClean="0">
                <a:latin typeface="12롯데마트드림Light" charset="0"/>
                <a:ea typeface="12롯데마트드림Light" charset="0"/>
              </a:rPr>
              <a:t>를 찾는 분류기</a:t>
            </a:r>
            <a:endParaRPr lang="ko-KR" altLang="en-US" sz="2200" b="0" cap="none" dirty="0" smtClean="0">
              <a:latin typeface="12롯데마트드림Light" charset="0"/>
              <a:ea typeface="12롯데마트드림Light" charset="0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="" xmlns:p14="http://schemas.microsoft.com/office/powerpoint/2010/main" xmlns:a16="http://schemas.microsoft.com/office/drawing/2014/main" id="{55038B9C-88CD-4414-8516-8040646DE344}"/>
              </a:ext>
            </a:extLst>
          </p:cNvPr>
          <p:cNvSpPr txBox="1">
            <a:spLocks/>
          </p:cNvSpPr>
          <p:nvPr/>
        </p:nvSpPr>
        <p:spPr>
          <a:xfrm>
            <a:off x="2544445" y="721360"/>
            <a:ext cx="5901055" cy="34671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Unit 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01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ㅣ  </a:t>
            </a:r>
            <a:r>
              <a:rPr lang="en-US" altLang="ko-KR" sz="2400" b="0" cap="none" spc="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Support Vector Machine</a:t>
            </a:r>
            <a:endParaRPr lang="ko-KR" altLang="en-US" sz="2400" b="0" cap="none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" name="L 도형 4"/>
          <p:cNvSpPr>
            <a:spLocks/>
          </p:cNvSpPr>
          <p:nvPr/>
        </p:nvSpPr>
        <p:spPr>
          <a:xfrm>
            <a:off x="1391285" y="2316480"/>
            <a:ext cx="3599815" cy="3017520"/>
          </a:xfrm>
          <a:prstGeom prst="corner">
            <a:avLst>
              <a:gd name="adj1" fmla="val 0"/>
              <a:gd name="adj2" fmla="val 0"/>
            </a:avLst>
          </a:prstGeom>
          <a:noFill/>
          <a:ln w="28575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n w="28575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</p:txBody>
      </p:sp>
      <p:sp>
        <p:nvSpPr>
          <p:cNvPr id="6" name="타원 5"/>
          <p:cNvSpPr>
            <a:spLocks/>
          </p:cNvSpPr>
          <p:nvPr/>
        </p:nvSpPr>
        <p:spPr>
          <a:xfrm>
            <a:off x="1730375" y="3818890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" name="타원 6"/>
          <p:cNvSpPr>
            <a:spLocks/>
          </p:cNvSpPr>
          <p:nvPr/>
        </p:nvSpPr>
        <p:spPr>
          <a:xfrm>
            <a:off x="2487930" y="4039235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8" name="타원 7"/>
          <p:cNvSpPr>
            <a:spLocks/>
          </p:cNvSpPr>
          <p:nvPr/>
        </p:nvSpPr>
        <p:spPr>
          <a:xfrm>
            <a:off x="3014345" y="4796790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9" name="타원 8"/>
          <p:cNvSpPr>
            <a:spLocks/>
          </p:cNvSpPr>
          <p:nvPr/>
        </p:nvSpPr>
        <p:spPr>
          <a:xfrm>
            <a:off x="2058670" y="4132580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0" name="타원 9"/>
          <p:cNvSpPr>
            <a:spLocks/>
          </p:cNvSpPr>
          <p:nvPr/>
        </p:nvSpPr>
        <p:spPr>
          <a:xfrm>
            <a:off x="2837815" y="4307840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1" name="타원 10"/>
          <p:cNvSpPr>
            <a:spLocks/>
          </p:cNvSpPr>
          <p:nvPr/>
        </p:nvSpPr>
        <p:spPr>
          <a:xfrm>
            <a:off x="3284220" y="3147695"/>
            <a:ext cx="181610" cy="18161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144520" y="2713990"/>
            <a:ext cx="180975" cy="18097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3" name="타원 12"/>
          <p:cNvSpPr>
            <a:spLocks/>
          </p:cNvSpPr>
          <p:nvPr/>
        </p:nvSpPr>
        <p:spPr>
          <a:xfrm>
            <a:off x="3877310" y="3385185"/>
            <a:ext cx="180975" cy="18097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4" name="타원 13"/>
          <p:cNvSpPr>
            <a:spLocks/>
          </p:cNvSpPr>
          <p:nvPr/>
        </p:nvSpPr>
        <p:spPr>
          <a:xfrm>
            <a:off x="3876040" y="3861435"/>
            <a:ext cx="180975" cy="18097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5" name="타원 14"/>
          <p:cNvSpPr>
            <a:spLocks/>
          </p:cNvSpPr>
          <p:nvPr/>
        </p:nvSpPr>
        <p:spPr>
          <a:xfrm>
            <a:off x="4326255" y="3425825"/>
            <a:ext cx="180975" cy="18097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6" name="타원 15"/>
          <p:cNvSpPr>
            <a:spLocks/>
          </p:cNvSpPr>
          <p:nvPr/>
        </p:nvSpPr>
        <p:spPr>
          <a:xfrm>
            <a:off x="1759585" y="4493260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7" name="타원 16"/>
          <p:cNvSpPr>
            <a:spLocks/>
          </p:cNvSpPr>
          <p:nvPr/>
        </p:nvSpPr>
        <p:spPr>
          <a:xfrm>
            <a:off x="2071370" y="4798695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8" name="타원 17"/>
          <p:cNvSpPr>
            <a:spLocks/>
          </p:cNvSpPr>
          <p:nvPr/>
        </p:nvSpPr>
        <p:spPr>
          <a:xfrm>
            <a:off x="2602230" y="4804410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9" name="타원 18"/>
          <p:cNvSpPr>
            <a:spLocks/>
          </p:cNvSpPr>
          <p:nvPr/>
        </p:nvSpPr>
        <p:spPr>
          <a:xfrm>
            <a:off x="2150110" y="3735705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0" name="타원 19"/>
          <p:cNvSpPr>
            <a:spLocks/>
          </p:cNvSpPr>
          <p:nvPr/>
        </p:nvSpPr>
        <p:spPr>
          <a:xfrm>
            <a:off x="2443480" y="4438015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1" name="타원 20"/>
          <p:cNvSpPr>
            <a:spLocks/>
          </p:cNvSpPr>
          <p:nvPr/>
        </p:nvSpPr>
        <p:spPr>
          <a:xfrm>
            <a:off x="3448050" y="3583305"/>
            <a:ext cx="181610" cy="18161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2" name="타원 21"/>
          <p:cNvSpPr>
            <a:spLocks/>
          </p:cNvSpPr>
          <p:nvPr/>
        </p:nvSpPr>
        <p:spPr>
          <a:xfrm>
            <a:off x="3625215" y="3187065"/>
            <a:ext cx="180975" cy="18097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3" name="타원 22"/>
          <p:cNvSpPr>
            <a:spLocks/>
          </p:cNvSpPr>
          <p:nvPr/>
        </p:nvSpPr>
        <p:spPr>
          <a:xfrm>
            <a:off x="4277995" y="3986530"/>
            <a:ext cx="180975" cy="18097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4" name="타원 23"/>
          <p:cNvSpPr>
            <a:spLocks/>
          </p:cNvSpPr>
          <p:nvPr/>
        </p:nvSpPr>
        <p:spPr>
          <a:xfrm>
            <a:off x="3784600" y="2893695"/>
            <a:ext cx="180975" cy="18097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2123440" y="2537460"/>
            <a:ext cx="2052320" cy="2760980"/>
          </a:xfrm>
          <a:prstGeom prst="line">
            <a:avLst/>
          </a:prstGeom>
          <a:ln w="41275" cap="flat" cmpd="sng">
            <a:solidFill>
              <a:schemeClr val="accent2"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08408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직선 연결선 24"/>
          <p:cNvCxnSpPr/>
          <p:nvPr/>
        </p:nvCxnSpPr>
        <p:spPr>
          <a:xfrm>
            <a:off x="2551430" y="2367915"/>
            <a:ext cx="2021205" cy="2680335"/>
          </a:xfrm>
          <a:prstGeom prst="line">
            <a:avLst/>
          </a:prstGeom>
          <a:ln w="28575" cap="flat" cmpd="sng">
            <a:solidFill>
              <a:srgbClr val="000000">
                <a:alpha val="10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1778000" y="2861945"/>
            <a:ext cx="2021205" cy="2680335"/>
          </a:xfrm>
          <a:prstGeom prst="line">
            <a:avLst/>
          </a:prstGeom>
          <a:ln w="28575" cap="flat" cmpd="sng">
            <a:solidFill>
              <a:srgbClr val="000000">
                <a:alpha val="10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내용 개체 틀 1"/>
          <p:cNvSpPr txBox="1">
            <a:spLocks noGrp="1"/>
          </p:cNvSpPr>
          <p:nvPr>
            <p:ph idx="1"/>
          </p:nvPr>
        </p:nvSpPr>
        <p:spPr>
          <a:xfrm>
            <a:off x="5492750" y="2575560"/>
            <a:ext cx="6074410" cy="182562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 fontScale="85000" lnSpcReduction="20000"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 smtClean="0">
              <a:latin typeface="12롯데마트드림Bold" charset="0"/>
              <a:ea typeface="12롯데마트드림Bold" charset="0"/>
            </a:endParaRPr>
          </a:p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 smtClean="0">
                <a:latin typeface="12롯데마트드림Bold" charset="0"/>
                <a:ea typeface="12롯데마트드림Bold" charset="0"/>
              </a:rPr>
              <a:t>[ </a:t>
            </a:r>
            <a:r>
              <a:rPr lang="en-US" altLang="ko-KR" sz="2800" b="1" cap="none" dirty="0" smtClean="0">
                <a:solidFill>
                  <a:schemeClr val="tx1"/>
                </a:solidFill>
                <a:latin typeface="12롯데마트드림Bold" charset="0"/>
                <a:ea typeface="12롯데마트드림Bold" charset="0"/>
              </a:rPr>
              <a:t>Support Vector Machine</a:t>
            </a:r>
            <a:r>
              <a:rPr lang="en-US" altLang="ko-KR" sz="2400" b="0" cap="none" dirty="0" smtClean="0"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800" b="0" cap="none" dirty="0" smtClean="0">
                <a:latin typeface="12롯데마트드림Bold" charset="0"/>
                <a:ea typeface="12롯데마트드림Bold" charset="0"/>
              </a:rPr>
              <a:t>]</a:t>
            </a:r>
            <a:endParaRPr lang="ko-KR" altLang="en-US" sz="2800" b="0" cap="none" dirty="0" smtClean="0">
              <a:latin typeface="12롯데마트드림Bold" charset="0"/>
              <a:ea typeface="12롯데마트드림Bold" charset="0"/>
            </a:endParaRPr>
          </a:p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endParaRPr lang="ko-KR" altLang="en-US" sz="500" b="0" cap="none" dirty="0" smtClean="0">
              <a:latin typeface="12롯데마트드림Bold" charset="0"/>
              <a:ea typeface="12롯데마트드림Bold" charset="0"/>
            </a:endParaRPr>
          </a:p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200" b="0" cap="none" dirty="0" smtClean="0">
                <a:latin typeface="12롯데마트드림Light" charset="0"/>
                <a:ea typeface="12롯데마트드림Light" charset="0"/>
              </a:rPr>
              <a:t> : 분류 오차를 줄이면서 동시에 </a:t>
            </a:r>
            <a:r>
              <a:rPr lang="en-US" altLang="ko-KR" sz="2200" b="0" cap="none" dirty="0" smtClean="0">
                <a:solidFill>
                  <a:schemeClr val="tx1"/>
                </a:solidFill>
                <a:latin typeface="12롯데마트드림Light" charset="0"/>
                <a:ea typeface="12롯데마트드림Light" charset="0"/>
              </a:rPr>
              <a:t>여백(Margin)을 최대</a:t>
            </a:r>
            <a:r>
              <a:rPr lang="en-US" altLang="ko-KR" sz="2200" b="0" cap="none" dirty="0" smtClean="0">
                <a:latin typeface="12롯데마트드림Light" charset="0"/>
                <a:ea typeface="12롯데마트드림Light" charset="0"/>
              </a:rPr>
              <a:t>로 하는 </a:t>
            </a:r>
            <a:endParaRPr lang="ko-KR" altLang="en-US" sz="2200" b="0" cap="none" dirty="0" smtClean="0">
              <a:latin typeface="12롯데마트드림Light" charset="0"/>
              <a:ea typeface="12롯데마트드림Light" charset="0"/>
            </a:endParaRPr>
          </a:p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2200" b="0" cap="none" dirty="0" smtClean="0">
                <a:latin typeface="12롯데마트드림Light" charset="0"/>
                <a:ea typeface="12롯데마트드림Light" charset="0"/>
              </a:rPr>
              <a:t>   </a:t>
            </a:r>
            <a:r>
              <a:rPr lang="en-US" altLang="ko-KR" sz="2200" b="1" cap="none" dirty="0" smtClean="0">
                <a:solidFill>
                  <a:srgbClr val="000000"/>
                </a:solidFill>
                <a:latin typeface="12롯데마트드림Light" charset="0"/>
                <a:ea typeface="12롯데마트드림Light" charset="0"/>
              </a:rPr>
              <a:t>결정 경계(Decision boundary)</a:t>
            </a:r>
            <a:r>
              <a:rPr lang="en-US" altLang="ko-KR" sz="2200" b="0" cap="none" dirty="0" smtClean="0">
                <a:latin typeface="12롯데마트드림Light" charset="0"/>
                <a:ea typeface="12롯데마트드림Light" charset="0"/>
              </a:rPr>
              <a:t>를 찾는 분류기</a:t>
            </a:r>
            <a:endParaRPr lang="ko-KR" altLang="en-US" sz="2200" b="0" cap="none" dirty="0" smtClean="0">
              <a:latin typeface="12롯데마트드림Light" charset="0"/>
              <a:ea typeface="12롯데마트드림Light" charset="0"/>
            </a:endParaRPr>
          </a:p>
        </p:txBody>
      </p:sp>
      <p:sp>
        <p:nvSpPr>
          <p:cNvPr id="4" name="제목 3"/>
          <p:cNvSpPr txBox="1">
            <a:spLocks/>
          </p:cNvSpPr>
          <p:nvPr/>
        </p:nvSpPr>
        <p:spPr>
          <a:xfrm>
            <a:off x="2544445" y="721360"/>
            <a:ext cx="5901055" cy="34671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Unit 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</a:t>
            </a:r>
            <a:r>
              <a:rPr lang="en-US" altLang="ko-KR" sz="2400" b="0" cap="none" spc="30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01</a:t>
            </a:r>
            <a:r>
              <a:rPr lang="en-US" altLang="ko-KR" sz="2400" b="0" cap="none" spc="-1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 ㅣ  </a:t>
            </a:r>
            <a:r>
              <a:rPr lang="en-US" altLang="ko-KR" sz="2400" b="0" cap="none" spc="50" dirty="0" smtClean="0">
                <a:ln w="9525" cap="flat" cmpd="sng">
                  <a:solidFill>
                    <a:schemeClr val="bg1"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12롯데마트드림Bold" charset="0"/>
                <a:ea typeface="12롯데마트드림Bold" charset="0"/>
              </a:rPr>
              <a:t>Support Vector Machine</a:t>
            </a:r>
            <a:endParaRPr lang="ko-KR" altLang="en-US" sz="2400" b="0" cap="none" dirty="0" smtClean="0">
              <a:ln w="9525" cap="flat" cmpd="sng">
                <a:solidFill>
                  <a:schemeClr val="bg1"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12롯데마트드림Bold" charset="0"/>
              <a:ea typeface="12롯데마트드림Bold" charset="0"/>
            </a:endParaRPr>
          </a:p>
        </p:txBody>
      </p:sp>
      <p:sp>
        <p:nvSpPr>
          <p:cNvPr id="5" name="L 도형 4"/>
          <p:cNvSpPr>
            <a:spLocks/>
          </p:cNvSpPr>
          <p:nvPr/>
        </p:nvSpPr>
        <p:spPr>
          <a:xfrm>
            <a:off x="1391285" y="2316480"/>
            <a:ext cx="3599815" cy="3017520"/>
          </a:xfrm>
          <a:prstGeom prst="corner">
            <a:avLst>
              <a:gd name="adj1" fmla="val 0"/>
              <a:gd name="adj2" fmla="val 0"/>
            </a:avLst>
          </a:prstGeom>
          <a:noFill/>
          <a:ln w="28575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n w="28575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latin typeface="맑은 고딕" charset="0"/>
              <a:ea typeface="맑은 고딕" charset="0"/>
            </a:endParaRPr>
          </a:p>
        </p:txBody>
      </p:sp>
      <p:sp>
        <p:nvSpPr>
          <p:cNvPr id="6" name="타원 5"/>
          <p:cNvSpPr>
            <a:spLocks/>
          </p:cNvSpPr>
          <p:nvPr/>
        </p:nvSpPr>
        <p:spPr>
          <a:xfrm>
            <a:off x="1730375" y="3818890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7" name="타원 6"/>
          <p:cNvSpPr>
            <a:spLocks/>
          </p:cNvSpPr>
          <p:nvPr/>
        </p:nvSpPr>
        <p:spPr>
          <a:xfrm rot="0">
            <a:off x="2578100" y="3954144"/>
            <a:ext cx="181610" cy="181610"/>
          </a:xfrm>
          <a:prstGeom prst="ellipse"/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cap="none" dirty="0" smtClean="0" b="0">
              <a:latin typeface="맑은 고딕" charset="0"/>
              <a:ea typeface="맑은 고딕" charset="0"/>
            </a:endParaRPr>
          </a:p>
        </p:txBody>
      </p:sp>
      <p:sp>
        <p:nvSpPr>
          <p:cNvPr id="8" name="타원 7"/>
          <p:cNvSpPr>
            <a:spLocks/>
          </p:cNvSpPr>
          <p:nvPr/>
        </p:nvSpPr>
        <p:spPr>
          <a:xfrm>
            <a:off x="3014345" y="4796790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9" name="타원 8"/>
          <p:cNvSpPr>
            <a:spLocks/>
          </p:cNvSpPr>
          <p:nvPr/>
        </p:nvSpPr>
        <p:spPr>
          <a:xfrm>
            <a:off x="2058670" y="4132580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0" name="타원 9"/>
          <p:cNvSpPr>
            <a:spLocks/>
          </p:cNvSpPr>
          <p:nvPr/>
        </p:nvSpPr>
        <p:spPr>
          <a:xfrm>
            <a:off x="2837815" y="4307840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1" name="타원 10"/>
          <p:cNvSpPr>
            <a:spLocks/>
          </p:cNvSpPr>
          <p:nvPr/>
        </p:nvSpPr>
        <p:spPr>
          <a:xfrm>
            <a:off x="3284220" y="3147695"/>
            <a:ext cx="181610" cy="18161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2" name="타원 11"/>
          <p:cNvSpPr>
            <a:spLocks/>
          </p:cNvSpPr>
          <p:nvPr/>
        </p:nvSpPr>
        <p:spPr>
          <a:xfrm>
            <a:off x="3144520" y="2713990"/>
            <a:ext cx="180975" cy="18097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3" name="타원 12"/>
          <p:cNvSpPr>
            <a:spLocks/>
          </p:cNvSpPr>
          <p:nvPr/>
        </p:nvSpPr>
        <p:spPr>
          <a:xfrm>
            <a:off x="3877310" y="3385185"/>
            <a:ext cx="180975" cy="18097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4" name="타원 13"/>
          <p:cNvSpPr>
            <a:spLocks/>
          </p:cNvSpPr>
          <p:nvPr/>
        </p:nvSpPr>
        <p:spPr>
          <a:xfrm>
            <a:off x="3876040" y="3861435"/>
            <a:ext cx="180975" cy="18097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5" name="타원 14"/>
          <p:cNvSpPr>
            <a:spLocks/>
          </p:cNvSpPr>
          <p:nvPr/>
        </p:nvSpPr>
        <p:spPr>
          <a:xfrm>
            <a:off x="4326255" y="3425825"/>
            <a:ext cx="180975" cy="18097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6" name="타원 15"/>
          <p:cNvSpPr>
            <a:spLocks/>
          </p:cNvSpPr>
          <p:nvPr/>
        </p:nvSpPr>
        <p:spPr>
          <a:xfrm>
            <a:off x="1759585" y="4493260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7" name="타원 16"/>
          <p:cNvSpPr>
            <a:spLocks/>
          </p:cNvSpPr>
          <p:nvPr/>
        </p:nvSpPr>
        <p:spPr>
          <a:xfrm>
            <a:off x="2071370" y="4798695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8" name="타원 17"/>
          <p:cNvSpPr>
            <a:spLocks/>
          </p:cNvSpPr>
          <p:nvPr/>
        </p:nvSpPr>
        <p:spPr>
          <a:xfrm>
            <a:off x="2602230" y="4804410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19" name="타원 18"/>
          <p:cNvSpPr>
            <a:spLocks/>
          </p:cNvSpPr>
          <p:nvPr/>
        </p:nvSpPr>
        <p:spPr>
          <a:xfrm>
            <a:off x="2150110" y="3735705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0" name="타원 19"/>
          <p:cNvSpPr>
            <a:spLocks/>
          </p:cNvSpPr>
          <p:nvPr/>
        </p:nvSpPr>
        <p:spPr>
          <a:xfrm>
            <a:off x="2443480" y="4438015"/>
            <a:ext cx="180975" cy="180975"/>
          </a:xfrm>
          <a:prstGeom prst="ellipse">
            <a:avLst/>
          </a:prstGeom>
          <a:solidFill>
            <a:srgbClr val="FF000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1" name="타원 20"/>
          <p:cNvSpPr>
            <a:spLocks/>
          </p:cNvSpPr>
          <p:nvPr/>
        </p:nvSpPr>
        <p:spPr>
          <a:xfrm>
            <a:off x="3448050" y="3583305"/>
            <a:ext cx="181610" cy="181610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2" name="타원 21"/>
          <p:cNvSpPr>
            <a:spLocks/>
          </p:cNvSpPr>
          <p:nvPr/>
        </p:nvSpPr>
        <p:spPr>
          <a:xfrm>
            <a:off x="3625215" y="3187065"/>
            <a:ext cx="180975" cy="18097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3" name="타원 22"/>
          <p:cNvSpPr>
            <a:spLocks/>
          </p:cNvSpPr>
          <p:nvPr/>
        </p:nvSpPr>
        <p:spPr>
          <a:xfrm>
            <a:off x="4277995" y="3986530"/>
            <a:ext cx="180975" cy="18097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24" name="타원 23"/>
          <p:cNvSpPr>
            <a:spLocks/>
          </p:cNvSpPr>
          <p:nvPr/>
        </p:nvSpPr>
        <p:spPr>
          <a:xfrm>
            <a:off x="3784600" y="2893695"/>
            <a:ext cx="180975" cy="180975"/>
          </a:xfrm>
          <a:prstGeom prst="ellipse">
            <a:avLst/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cxnSp>
        <p:nvCxnSpPr>
          <p:cNvPr id="27" name="Elbow Arrow Connector 26"/>
          <p:cNvCxnSpPr/>
          <p:nvPr/>
        </p:nvCxnSpPr>
        <p:spPr>
          <a:xfrm>
            <a:off x="2917190" y="4376420"/>
            <a:ext cx="2045335" cy="610870"/>
          </a:xfrm>
          <a:prstGeom prst="bentConnector3">
            <a:avLst>
              <a:gd name="adj1" fmla="val 81514"/>
            </a:avLst>
          </a:prstGeom>
          <a:ln w="15875" cap="flat" cmpd="sng">
            <a:solidFill>
              <a:srgbClr val="4472C4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Arrow Connector 27"/>
          <p:cNvCxnSpPr>
            <a:endCxn id="29" idx="1"/>
          </p:cNvCxnSpPr>
          <p:nvPr/>
        </p:nvCxnSpPr>
        <p:spPr>
          <a:xfrm>
            <a:off x="3509010" y="3674110"/>
            <a:ext cx="1466215" cy="1210945"/>
          </a:xfrm>
          <a:prstGeom prst="bentConnector3">
            <a:avLst>
              <a:gd name="adj1" fmla="val 82495"/>
            </a:avLst>
          </a:prstGeom>
          <a:ln w="15875" cap="flat" cmpd="sng">
            <a:solidFill>
              <a:srgbClr val="4472C4">
                <a:alpha val="100000"/>
              </a:srgbClr>
            </a:solidFill>
            <a:prstDash val="solid"/>
            <a:miter lim="800000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상자 28"/>
          <p:cNvSpPr txBox="1">
            <a:spLocks/>
          </p:cNvSpPr>
          <p:nvPr/>
        </p:nvSpPr>
        <p:spPr>
          <a:xfrm>
            <a:off x="4974590" y="4699635"/>
            <a:ext cx="223456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Support Vector</a:t>
            </a:r>
            <a:endParaRPr lang="ko-KR" altLang="en-US" sz="1800" b="0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cxnSp>
        <p:nvCxnSpPr>
          <p:cNvPr id="30" name="Double Arrow 29"/>
          <p:cNvCxnSpPr/>
          <p:nvPr/>
        </p:nvCxnSpPr>
        <p:spPr>
          <a:xfrm flipV="1">
            <a:off x="2056130" y="2691130"/>
            <a:ext cx="696595" cy="476250"/>
          </a:xfrm>
          <a:prstGeom prst="straightConnector1">
            <a:avLst/>
          </a:prstGeom>
          <a:ln w="15875" cap="flat" cmpd="sng">
            <a:solidFill>
              <a:srgbClr val="000000">
                <a:alpha val="100000"/>
              </a:srgbClr>
            </a:solidFill>
            <a:prstDash val="solid"/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2123440" y="2537460"/>
            <a:ext cx="2052320" cy="2760980"/>
          </a:xfrm>
          <a:prstGeom prst="line">
            <a:avLst/>
          </a:prstGeom>
          <a:ln w="41275" cap="flat" cmpd="sng">
            <a:solidFill>
              <a:srgbClr val="E76826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Line 33"/>
          <p:cNvCxnSpPr/>
          <p:nvPr/>
        </p:nvCxnSpPr>
        <p:spPr>
          <a:xfrm>
            <a:off x="2184400" y="2972435"/>
            <a:ext cx="104140" cy="14668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Line 34"/>
          <p:cNvCxnSpPr/>
          <p:nvPr/>
        </p:nvCxnSpPr>
        <p:spPr>
          <a:xfrm>
            <a:off x="2245360" y="2936875"/>
            <a:ext cx="104140" cy="14668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Line 35"/>
          <p:cNvCxnSpPr/>
          <p:nvPr/>
        </p:nvCxnSpPr>
        <p:spPr>
          <a:xfrm>
            <a:off x="2477135" y="2764790"/>
            <a:ext cx="104140" cy="14668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Line 36"/>
          <p:cNvCxnSpPr/>
          <p:nvPr/>
        </p:nvCxnSpPr>
        <p:spPr>
          <a:xfrm>
            <a:off x="2538095" y="2728595"/>
            <a:ext cx="104140" cy="146685"/>
          </a:xfrm>
          <a:prstGeom prst="line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텍스트 상자 37"/>
          <p:cNvSpPr txBox="1">
            <a:spLocks/>
          </p:cNvSpPr>
          <p:nvPr/>
        </p:nvSpPr>
        <p:spPr>
          <a:xfrm>
            <a:off x="5523865" y="5029200"/>
            <a:ext cx="300355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 cap="none" dirty="0" smtClean="0">
                <a:solidFill>
                  <a:schemeClr val="tx1"/>
                </a:solidFill>
                <a:latin typeface="나눔고딕" charset="0"/>
                <a:ea typeface="나눔고딕" charset="0"/>
              </a:rPr>
              <a:t>: 결정 경계와 가장 가까운 점들</a:t>
            </a:r>
            <a:endParaRPr lang="ko-KR" altLang="en-US" sz="1600" b="0" cap="none" dirty="0" smtClean="0">
              <a:solidFill>
                <a:schemeClr val="tx1"/>
              </a:solidFill>
              <a:latin typeface="나눔고딕" charset="0"/>
              <a:ea typeface="나눔고딕" charset="0"/>
            </a:endParaRPr>
          </a:p>
        </p:txBody>
      </p:sp>
      <p:cxnSp>
        <p:nvCxnSpPr>
          <p:cNvPr id="39" name="Elbow Arrow Connector 38"/>
          <p:cNvCxnSpPr/>
          <p:nvPr/>
        </p:nvCxnSpPr>
        <p:spPr>
          <a:xfrm rot="0">
            <a:off x="2736850" y="4024629"/>
            <a:ext cx="2205355" cy="1085215"/>
          </a:xfrm>
          <a:prstGeom prst="bentConnector3">
            <a:avLst>
              <a:gd name="adj1" fmla="val 49986"/>
            </a:avLst>
          </a:prstGeom>
          <a:ln w="15875" cap="flat" cmpd="sng">
            <a:solidFill>
              <a:srgbClr val="4472C4">
                <a:alpha val="100000"/>
              </a:srgbClr>
            </a:solidFill>
            <a:prstDash val="solid"/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AppVersion>12.000</AppVersion>
  <Characters>0</Characters>
  <CharactersWithSpaces>0</CharactersWithSpaces>
  <DocSecurity>0</DocSecurity>
  <HyperlinksChanged>false</HyperlinksChanged>
  <Lines>0</Lines>
  <LinksUpToDate>false</LinksUpToDate>
  <Pages>47</Pages>
  <Paragraphs>205</Paragraphs>
  <Words>928</Words>
  <TotalTime>0</TotalTime>
  <MMClips>0</MMClips>
  <ScaleCrop>false</ScaleCrop>
  <HeadingPairs>
    <vt:vector size="2" baseType="variant">
      <vt:variant>
        <vt:lpstr>제목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JS J</dc:creator>
  <cp:lastModifiedBy>Polaris Office</cp:lastModifiedBy>
  <dc:title>PowerPoint 프레젠테이션</dc:title>
  <dcterms:modified xsi:type="dcterms:W3CDTF">2018-03-13T14:19:32Z</dcterms:modified>
</cp:coreProperties>
</file>